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4"/>
  </p:sldMasterIdLst>
  <p:notesMasterIdLst>
    <p:notesMasterId r:id="rId15"/>
  </p:notesMasterIdLst>
  <p:sldIdLst>
    <p:sldId id="256" r:id="rId5"/>
    <p:sldId id="257" r:id="rId6"/>
    <p:sldId id="259" r:id="rId7"/>
    <p:sldId id="258" r:id="rId8"/>
    <p:sldId id="260" r:id="rId9"/>
    <p:sldId id="261" r:id="rId10"/>
    <p:sldId id="262" r:id="rId11"/>
    <p:sldId id="264" r:id="rId12"/>
    <p:sldId id="265" r:id="rId13"/>
    <p:sldId id="266"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CC0000"/>
    <a:srgbClr val="FF0000"/>
    <a:srgbClr val="FF3300"/>
    <a:srgbClr val="D20000"/>
    <a:srgbClr val="F6DD26"/>
    <a:srgbClr val="9711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0" autoAdjust="0"/>
    <p:restoredTop sz="94660"/>
  </p:normalViewPr>
  <p:slideViewPr>
    <p:cSldViewPr snapToGrid="0">
      <p:cViewPr varScale="1">
        <p:scale>
          <a:sx n="91" d="100"/>
          <a:sy n="91" d="100"/>
        </p:scale>
        <p:origin x="76" y="2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ny Pisarev" userId="b2f204e9-6ed1-458f-a2da-913f7457a4df" providerId="ADAL" clId="{C4C1621F-54C7-4E1C-81AE-84ADA7F35797}"/>
    <pc:docChg chg="modSld">
      <pc:chgData name="Danny Pisarev" userId="b2f204e9-6ed1-458f-a2da-913f7457a4df" providerId="ADAL" clId="{C4C1621F-54C7-4E1C-81AE-84ADA7F35797}" dt="2023-10-05T03:16:27.327" v="7" actId="20577"/>
      <pc:docMkLst>
        <pc:docMk/>
      </pc:docMkLst>
      <pc:sldChg chg="modSp mod">
        <pc:chgData name="Danny Pisarev" userId="b2f204e9-6ed1-458f-a2da-913f7457a4df" providerId="ADAL" clId="{C4C1621F-54C7-4E1C-81AE-84ADA7F35797}" dt="2023-10-05T03:16:27.327" v="7" actId="20577"/>
        <pc:sldMkLst>
          <pc:docMk/>
          <pc:sldMk cId="1893831487" sldId="260"/>
        </pc:sldMkLst>
        <pc:spChg chg="mod">
          <ac:chgData name="Danny Pisarev" userId="b2f204e9-6ed1-458f-a2da-913f7457a4df" providerId="ADAL" clId="{C4C1621F-54C7-4E1C-81AE-84ADA7F35797}" dt="2023-10-05T03:16:27.327" v="7" actId="20577"/>
          <ac:spMkLst>
            <pc:docMk/>
            <pc:sldMk cId="1893831487" sldId="260"/>
            <ac:spMk id="46" creationId="{6C00F17F-4BCB-1A76-53C7-1FBD0BC3A7DB}"/>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1T12:12:46.711"/>
    </inkml:context>
    <inkml:brush xml:id="br0">
      <inkml:brushProperty name="width" value="0.035" units="cm"/>
      <inkml:brushProperty name="height" value="0.035" units="cm"/>
    </inkml:brush>
  </inkml:definitions>
  <inkml:trace contextRef="#ctx0" brushRef="#br0">40 5 7296,'-40'5'2816,"52"1"-2208,10-2-3264,-16-23-1632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1T12:12:46.711"/>
    </inkml:context>
    <inkml:brush xml:id="br0">
      <inkml:brushProperty name="width" value="0.035" units="cm"/>
      <inkml:brushProperty name="height" value="0.035" units="cm"/>
    </inkml:brush>
  </inkml:definitions>
  <inkml:trace contextRef="#ctx0" brushRef="#br0">40 5 7296,'-40'5'2816,"52"1"-2208,10-2-3264,-16-23-1632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1T12:12:46.711"/>
    </inkml:context>
    <inkml:brush xml:id="br0">
      <inkml:brushProperty name="width" value="0.035" units="cm"/>
      <inkml:brushProperty name="height" value="0.035" units="cm"/>
    </inkml:brush>
  </inkml:definitions>
  <inkml:trace contextRef="#ctx0" brushRef="#br0">40 5 7296,'-40'5'2816,"52"1"-2208,10-2-3264,-16-23-1632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1E4FF2-6C06-438D-8CA8-3DB46E0435D0}" type="datetimeFigureOut">
              <a:rPr lang="en-AU" smtClean="0"/>
              <a:t>5/10/2023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AE6B75-A097-423F-BDBC-1FFBD60E771A}" type="slidenum">
              <a:rPr lang="en-AU" smtClean="0"/>
              <a:t>‹#›</a:t>
            </a:fld>
            <a:endParaRPr lang="en-AU"/>
          </a:p>
        </p:txBody>
      </p:sp>
    </p:spTree>
    <p:extLst>
      <p:ext uri="{BB962C8B-B14F-4D97-AF65-F5344CB8AC3E}">
        <p14:creationId xmlns:p14="http://schemas.microsoft.com/office/powerpoint/2010/main" val="2874303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40D3D4E-AC95-4350-BE58-784B9D647749}" type="datetime1">
              <a:rPr lang="en-US" smtClean="0"/>
              <a:t>10/5/2023</a:t>
            </a:fld>
            <a:endParaRPr lang="en-US" dirty="0"/>
          </a:p>
        </p:txBody>
      </p:sp>
      <p:sp>
        <p:nvSpPr>
          <p:cNvPr id="5" name="Footer Placeholder 4"/>
          <p:cNvSpPr>
            <a:spLocks noGrp="1"/>
          </p:cNvSpPr>
          <p:nvPr>
            <p:ph type="ftr" sz="quarter" idx="11"/>
          </p:nvPr>
        </p:nvSpPr>
        <p:spPr/>
        <p:txBody>
          <a:bodyPr/>
          <a:lstStyle/>
          <a:p>
            <a:r>
              <a:rPr lang="en-US"/>
              <a:t>&lt;Presentation name&gt; | #</a:t>
            </a:r>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28BD2B-FAC1-4E72-86F6-5B5FA292864D}" type="datetime1">
              <a:rPr lang="en-US" smtClean="0"/>
              <a:t>10/5/2023</a:t>
            </a:fld>
            <a:endParaRPr lang="en-US" dirty="0"/>
          </a:p>
        </p:txBody>
      </p:sp>
      <p:sp>
        <p:nvSpPr>
          <p:cNvPr id="6" name="Footer Placeholder 5"/>
          <p:cNvSpPr>
            <a:spLocks noGrp="1"/>
          </p:cNvSpPr>
          <p:nvPr>
            <p:ph type="ftr" sz="quarter" idx="11"/>
          </p:nvPr>
        </p:nvSpPr>
        <p:spPr/>
        <p:txBody>
          <a:bodyPr/>
          <a:lstStyle/>
          <a:p>
            <a:r>
              <a:rPr lang="en-US"/>
              <a:t>&lt;Presentation name&gt; | #</a:t>
            </a:r>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AEEFBD3-7DC3-479E-826D-337148FD0CEE}" type="datetime1">
              <a:rPr lang="en-US" smtClean="0"/>
              <a:t>10/5/2023</a:t>
            </a:fld>
            <a:endParaRPr lang="en-US" dirty="0"/>
          </a:p>
        </p:txBody>
      </p:sp>
      <p:sp>
        <p:nvSpPr>
          <p:cNvPr id="6" name="Footer Placeholder 5"/>
          <p:cNvSpPr>
            <a:spLocks noGrp="1"/>
          </p:cNvSpPr>
          <p:nvPr>
            <p:ph type="ftr" sz="quarter" idx="11"/>
          </p:nvPr>
        </p:nvSpPr>
        <p:spPr/>
        <p:txBody>
          <a:bodyPr/>
          <a:lstStyle/>
          <a:p>
            <a:r>
              <a:rPr lang="en-US"/>
              <a:t>&lt;Presentation name&gt; | #</a:t>
            </a:r>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35BDBEA-A49D-4617-A97B-D19AC5DAEAB0}" type="datetime1">
              <a:rPr lang="en-US" smtClean="0"/>
              <a:t>10/5/2023</a:t>
            </a:fld>
            <a:endParaRPr lang="en-US" dirty="0"/>
          </a:p>
        </p:txBody>
      </p:sp>
      <p:sp>
        <p:nvSpPr>
          <p:cNvPr id="6" name="Footer Placeholder 5"/>
          <p:cNvSpPr>
            <a:spLocks noGrp="1"/>
          </p:cNvSpPr>
          <p:nvPr>
            <p:ph type="ftr" sz="quarter" idx="11"/>
          </p:nvPr>
        </p:nvSpPr>
        <p:spPr/>
        <p:txBody>
          <a:bodyPr/>
          <a:lstStyle/>
          <a:p>
            <a:r>
              <a:rPr lang="en-US"/>
              <a:t>&lt;Presentation name&gt; | #</a:t>
            </a:r>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4D36FBA-91F0-4809-B77C-6FD2C99F6277}" type="datetime1">
              <a:rPr lang="en-US" smtClean="0"/>
              <a:t>10/5/2023</a:t>
            </a:fld>
            <a:endParaRPr lang="en-US" dirty="0"/>
          </a:p>
        </p:txBody>
      </p:sp>
      <p:sp>
        <p:nvSpPr>
          <p:cNvPr id="6" name="Footer Placeholder 5"/>
          <p:cNvSpPr>
            <a:spLocks noGrp="1"/>
          </p:cNvSpPr>
          <p:nvPr>
            <p:ph type="ftr" sz="quarter" idx="11"/>
          </p:nvPr>
        </p:nvSpPr>
        <p:spPr/>
        <p:txBody>
          <a:bodyPr/>
          <a:lstStyle/>
          <a:p>
            <a:r>
              <a:rPr lang="en-US"/>
              <a:t>&lt;Presentation name&gt; | #</a:t>
            </a:r>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E94D4359-42C9-4B67-ABD3-68E33FFFCF3A}" type="datetime1">
              <a:rPr lang="en-US" smtClean="0"/>
              <a:t>10/5/2023</a:t>
            </a:fld>
            <a:endParaRPr lang="en-US" dirty="0"/>
          </a:p>
        </p:txBody>
      </p:sp>
      <p:sp>
        <p:nvSpPr>
          <p:cNvPr id="4" name="Footer Placeholder 3"/>
          <p:cNvSpPr>
            <a:spLocks noGrp="1"/>
          </p:cNvSpPr>
          <p:nvPr>
            <p:ph type="ftr" sz="quarter" idx="11"/>
          </p:nvPr>
        </p:nvSpPr>
        <p:spPr/>
        <p:txBody>
          <a:bodyPr/>
          <a:lstStyle/>
          <a:p>
            <a:r>
              <a:rPr lang="en-US"/>
              <a:t>&lt;Presentation name&gt; |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7C5033CA-E6D8-4264-A5E4-3B191D9E844A}" type="datetime1">
              <a:rPr lang="en-US" smtClean="0"/>
              <a:t>10/5/2023</a:t>
            </a:fld>
            <a:endParaRPr lang="en-US" dirty="0"/>
          </a:p>
        </p:txBody>
      </p:sp>
      <p:sp>
        <p:nvSpPr>
          <p:cNvPr id="4" name="Footer Placeholder 3"/>
          <p:cNvSpPr>
            <a:spLocks noGrp="1"/>
          </p:cNvSpPr>
          <p:nvPr>
            <p:ph type="ftr" sz="quarter" idx="11"/>
          </p:nvPr>
        </p:nvSpPr>
        <p:spPr/>
        <p:txBody>
          <a:bodyPr/>
          <a:lstStyle/>
          <a:p>
            <a:r>
              <a:rPr lang="en-US"/>
              <a:t>&lt;Presentation name&gt; |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5EC7B1-9749-4D22-8B52-DBDC55E37372}" type="datetime1">
              <a:rPr lang="en-US" smtClean="0"/>
              <a:t>10/5/2023</a:t>
            </a:fld>
            <a:endParaRPr lang="en-US" dirty="0"/>
          </a:p>
        </p:txBody>
      </p:sp>
      <p:sp>
        <p:nvSpPr>
          <p:cNvPr id="5" name="Footer Placeholder 4"/>
          <p:cNvSpPr>
            <a:spLocks noGrp="1"/>
          </p:cNvSpPr>
          <p:nvPr>
            <p:ph type="ftr" sz="quarter" idx="11"/>
          </p:nvPr>
        </p:nvSpPr>
        <p:spPr/>
        <p:txBody>
          <a:bodyPr/>
          <a:lstStyle/>
          <a:p>
            <a:r>
              <a:rPr lang="en-US"/>
              <a:t>&lt;Presentation name&gt; |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ED84C863-9D9A-4D30-A57C-5F56A2AC5D35}" type="datetime1">
              <a:rPr lang="en-US" smtClean="0"/>
              <a:t>10/5/2023</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r>
              <a:rPr lang="en-US"/>
              <a:t>&lt;Presentation name&gt; | #</a:t>
            </a:r>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298723-0F77-4F26-B8FA-FCDA25394C2D}" type="datetime1">
              <a:rPr lang="en-US" smtClean="0"/>
              <a:t>10/5/2023</a:t>
            </a:fld>
            <a:endParaRPr lang="en-US" dirty="0"/>
          </a:p>
        </p:txBody>
      </p:sp>
      <p:sp>
        <p:nvSpPr>
          <p:cNvPr id="5" name="Footer Placeholder 4"/>
          <p:cNvSpPr>
            <a:spLocks noGrp="1"/>
          </p:cNvSpPr>
          <p:nvPr>
            <p:ph type="ftr" sz="quarter" idx="11"/>
          </p:nvPr>
        </p:nvSpPr>
        <p:spPr/>
        <p:txBody>
          <a:bodyPr/>
          <a:lstStyle/>
          <a:p>
            <a:r>
              <a:rPr lang="en-US"/>
              <a:t>&lt;Presentation name&gt; |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D482D7-1B22-45AB-AD19-569612216136}" type="datetime1">
              <a:rPr lang="en-US" smtClean="0"/>
              <a:t>10/5/2023</a:t>
            </a:fld>
            <a:endParaRPr lang="en-US" dirty="0"/>
          </a:p>
        </p:txBody>
      </p:sp>
      <p:sp>
        <p:nvSpPr>
          <p:cNvPr id="5" name="Footer Placeholder 4"/>
          <p:cNvSpPr>
            <a:spLocks noGrp="1"/>
          </p:cNvSpPr>
          <p:nvPr>
            <p:ph type="ftr" sz="quarter" idx="11"/>
          </p:nvPr>
        </p:nvSpPr>
        <p:spPr/>
        <p:txBody>
          <a:bodyPr/>
          <a:lstStyle/>
          <a:p>
            <a:r>
              <a:rPr lang="en-US"/>
              <a:t>&lt;Presentation name&gt; | #</a:t>
            </a:r>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4723724-27AD-4A17-9582-6AC95F40D099}" type="datetime1">
              <a:rPr lang="en-US" smtClean="0"/>
              <a:t>10/5/2023</a:t>
            </a:fld>
            <a:endParaRPr lang="en-US" dirty="0"/>
          </a:p>
        </p:txBody>
      </p:sp>
      <p:sp>
        <p:nvSpPr>
          <p:cNvPr id="6" name="Footer Placeholder 5"/>
          <p:cNvSpPr>
            <a:spLocks noGrp="1"/>
          </p:cNvSpPr>
          <p:nvPr>
            <p:ph type="ftr" sz="quarter" idx="11"/>
          </p:nvPr>
        </p:nvSpPr>
        <p:spPr/>
        <p:txBody>
          <a:bodyPr/>
          <a:lstStyle/>
          <a:p>
            <a:r>
              <a:rPr lang="en-US"/>
              <a:t>&lt;Presentation name&gt; |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0B4B4DE-6E38-49B3-AF21-4471B0AF9470}" type="datetime1">
              <a:rPr lang="en-US" smtClean="0"/>
              <a:t>10/5/2023</a:t>
            </a:fld>
            <a:endParaRPr lang="en-US" dirty="0"/>
          </a:p>
        </p:txBody>
      </p:sp>
      <p:sp>
        <p:nvSpPr>
          <p:cNvPr id="8" name="Footer Placeholder 7"/>
          <p:cNvSpPr>
            <a:spLocks noGrp="1"/>
          </p:cNvSpPr>
          <p:nvPr>
            <p:ph type="ftr" sz="quarter" idx="11"/>
          </p:nvPr>
        </p:nvSpPr>
        <p:spPr/>
        <p:txBody>
          <a:bodyPr/>
          <a:lstStyle/>
          <a:p>
            <a:r>
              <a:rPr lang="en-US"/>
              <a:t>&lt;Presentation name&gt; |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151410F-DBA3-44A2-A57B-37C355514867}" type="datetime1">
              <a:rPr lang="en-US" smtClean="0"/>
              <a:t>10/5/2023</a:t>
            </a:fld>
            <a:endParaRPr lang="en-US" dirty="0"/>
          </a:p>
        </p:txBody>
      </p:sp>
      <p:sp>
        <p:nvSpPr>
          <p:cNvPr id="4" name="Footer Placeholder 3"/>
          <p:cNvSpPr>
            <a:spLocks noGrp="1"/>
          </p:cNvSpPr>
          <p:nvPr>
            <p:ph type="ftr" sz="quarter" idx="11"/>
          </p:nvPr>
        </p:nvSpPr>
        <p:spPr/>
        <p:txBody>
          <a:bodyPr/>
          <a:lstStyle/>
          <a:p>
            <a:r>
              <a:rPr lang="en-US"/>
              <a:t>&lt;Presentation name&gt; |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AF5F6514-FBDE-402C-8C40-96BF4A1763BA}" type="datetime1">
              <a:rPr lang="en-US" smtClean="0"/>
              <a:t>10/5/2023</a:t>
            </a:fld>
            <a:endParaRPr lang="en-US" dirty="0"/>
          </a:p>
        </p:txBody>
      </p:sp>
      <p:sp>
        <p:nvSpPr>
          <p:cNvPr id="3" name="Footer Placeholder 2"/>
          <p:cNvSpPr>
            <a:spLocks noGrp="1"/>
          </p:cNvSpPr>
          <p:nvPr>
            <p:ph type="ftr" sz="quarter" idx="11"/>
          </p:nvPr>
        </p:nvSpPr>
        <p:spPr/>
        <p:txBody>
          <a:bodyPr/>
          <a:lstStyle/>
          <a:p>
            <a:r>
              <a:rPr lang="en-US"/>
              <a:t>&lt;Presentation name&gt; | #</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EA6AC15-A276-4554-B853-E92F179F71FB}" type="datetime1">
              <a:rPr lang="en-US" smtClean="0"/>
              <a:t>10/5/2023</a:t>
            </a:fld>
            <a:endParaRPr lang="en-US" dirty="0"/>
          </a:p>
        </p:txBody>
      </p:sp>
      <p:sp>
        <p:nvSpPr>
          <p:cNvPr id="6" name="Footer Placeholder 5"/>
          <p:cNvSpPr>
            <a:spLocks noGrp="1"/>
          </p:cNvSpPr>
          <p:nvPr>
            <p:ph type="ftr" sz="quarter" idx="11"/>
          </p:nvPr>
        </p:nvSpPr>
        <p:spPr/>
        <p:txBody>
          <a:bodyPr/>
          <a:lstStyle/>
          <a:p>
            <a:r>
              <a:rPr lang="en-US"/>
              <a:t>&lt;Presentation name&gt; |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748F699-C186-48DC-BB19-9984A39B99F3}" type="datetime1">
              <a:rPr lang="en-US" smtClean="0"/>
              <a:t>10/5/2023</a:t>
            </a:fld>
            <a:endParaRPr lang="en-US" dirty="0"/>
          </a:p>
        </p:txBody>
      </p:sp>
      <p:sp>
        <p:nvSpPr>
          <p:cNvPr id="6" name="Footer Placeholder 5"/>
          <p:cNvSpPr>
            <a:spLocks noGrp="1"/>
          </p:cNvSpPr>
          <p:nvPr>
            <p:ph type="ftr" sz="quarter" idx="11"/>
          </p:nvPr>
        </p:nvSpPr>
        <p:spPr/>
        <p:txBody>
          <a:bodyPr/>
          <a:lstStyle/>
          <a:p>
            <a:r>
              <a:rPr lang="en-US"/>
              <a:t>&lt;Presentation name&gt; |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196D3F48-C2C8-4531-91FD-224E67A2C383}" type="datetime1">
              <a:rPr lang="en-US" smtClean="0"/>
              <a:t>10/5/2023</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a:t>&lt;Presentation name&gt; | #</a:t>
            </a:r>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6D157-CCD5-0DFD-0187-A304E5C07A7D}"/>
              </a:ext>
            </a:extLst>
          </p:cNvPr>
          <p:cNvSpPr>
            <a:spLocks noGrp="1"/>
          </p:cNvSpPr>
          <p:nvPr>
            <p:ph type="ctrTitle"/>
          </p:nvPr>
        </p:nvSpPr>
        <p:spPr/>
        <p:txBody>
          <a:bodyPr/>
          <a:lstStyle/>
          <a:p>
            <a:pPr algn="l"/>
            <a:r>
              <a:rPr lang="en-AU" dirty="0"/>
              <a:t>Strategic Plan</a:t>
            </a:r>
          </a:p>
        </p:txBody>
      </p:sp>
      <p:sp>
        <p:nvSpPr>
          <p:cNvPr id="3" name="Subtitle 2">
            <a:extLst>
              <a:ext uri="{FF2B5EF4-FFF2-40B4-BE49-F238E27FC236}">
                <a16:creationId xmlns:a16="http://schemas.microsoft.com/office/drawing/2014/main" id="{E920AD25-D1E7-834D-6D7F-92A001ADFFF9}"/>
              </a:ext>
            </a:extLst>
          </p:cNvPr>
          <p:cNvSpPr>
            <a:spLocks noGrp="1"/>
          </p:cNvSpPr>
          <p:nvPr>
            <p:ph type="subTitle" idx="1"/>
          </p:nvPr>
        </p:nvSpPr>
        <p:spPr/>
        <p:txBody>
          <a:bodyPr/>
          <a:lstStyle/>
          <a:p>
            <a:pPr algn="l"/>
            <a:r>
              <a:rPr lang="en-AU" dirty="0"/>
              <a:t>2024 - 2027</a:t>
            </a:r>
          </a:p>
        </p:txBody>
      </p:sp>
      <p:pic>
        <p:nvPicPr>
          <p:cNvPr id="7" name="Picture 6" descr="A logo of a basketball with flames&#10;&#10;Description automatically generated">
            <a:extLst>
              <a:ext uri="{FF2B5EF4-FFF2-40B4-BE49-F238E27FC236}">
                <a16:creationId xmlns:a16="http://schemas.microsoft.com/office/drawing/2014/main" id="{424F51E5-5599-5D2B-D624-632CA2119667}"/>
              </a:ext>
            </a:extLst>
          </p:cNvPr>
          <p:cNvPicPr>
            <a:picLocks noChangeAspect="1"/>
          </p:cNvPicPr>
          <p:nvPr/>
        </p:nvPicPr>
        <p:blipFill>
          <a:blip r:embed="rId3"/>
          <a:stretch>
            <a:fillRect/>
          </a:stretch>
        </p:blipFill>
        <p:spPr>
          <a:xfrm>
            <a:off x="525812" y="214596"/>
            <a:ext cx="2074421" cy="2163325"/>
          </a:xfrm>
          <a:prstGeom prst="rect">
            <a:avLst/>
          </a:prstGeom>
        </p:spPr>
      </p:pic>
      <p:pic>
        <p:nvPicPr>
          <p:cNvPr id="9" name="Picture 8" descr="A black and white sign with white text&#10;&#10;Description automatically generated">
            <a:extLst>
              <a:ext uri="{FF2B5EF4-FFF2-40B4-BE49-F238E27FC236}">
                <a16:creationId xmlns:a16="http://schemas.microsoft.com/office/drawing/2014/main" id="{6FEF794B-BA8A-56DD-E34A-4CBE0BBB3A2A}"/>
              </a:ext>
            </a:extLst>
          </p:cNvPr>
          <p:cNvPicPr>
            <a:picLocks noChangeAspect="1"/>
          </p:cNvPicPr>
          <p:nvPr/>
        </p:nvPicPr>
        <p:blipFill>
          <a:blip r:embed="rId4"/>
          <a:stretch>
            <a:fillRect/>
          </a:stretch>
        </p:blipFill>
        <p:spPr>
          <a:xfrm>
            <a:off x="9368472" y="3205908"/>
            <a:ext cx="2677783" cy="797280"/>
          </a:xfrm>
          <a:prstGeom prst="rect">
            <a:avLst/>
          </a:prstGeom>
        </p:spPr>
      </p:pic>
      <p:pic>
        <p:nvPicPr>
          <p:cNvPr id="11" name="Picture 10" descr="A blue square with a white letter f&#10;&#10;Description automatically generated">
            <a:extLst>
              <a:ext uri="{FF2B5EF4-FFF2-40B4-BE49-F238E27FC236}">
                <a16:creationId xmlns:a16="http://schemas.microsoft.com/office/drawing/2014/main" id="{2293F2A1-3932-A005-17D1-67345981921C}"/>
              </a:ext>
            </a:extLst>
          </p:cNvPr>
          <p:cNvPicPr>
            <a:picLocks noChangeAspect="1"/>
          </p:cNvPicPr>
          <p:nvPr/>
        </p:nvPicPr>
        <p:blipFill>
          <a:blip r:embed="rId5"/>
          <a:stretch>
            <a:fillRect/>
          </a:stretch>
        </p:blipFill>
        <p:spPr>
          <a:xfrm>
            <a:off x="714194" y="6177515"/>
            <a:ext cx="477107" cy="477107"/>
          </a:xfrm>
          <a:prstGeom prst="rect">
            <a:avLst/>
          </a:prstGeom>
        </p:spPr>
      </p:pic>
      <p:pic>
        <p:nvPicPr>
          <p:cNvPr id="13" name="Picture 12" descr="A blue square with a white bird&#10;&#10;Description automatically generated">
            <a:extLst>
              <a:ext uri="{FF2B5EF4-FFF2-40B4-BE49-F238E27FC236}">
                <a16:creationId xmlns:a16="http://schemas.microsoft.com/office/drawing/2014/main" id="{542952DB-F3AB-1FA3-B000-3F1561E28A2E}"/>
              </a:ext>
            </a:extLst>
          </p:cNvPr>
          <p:cNvPicPr>
            <a:picLocks noChangeAspect="1"/>
          </p:cNvPicPr>
          <p:nvPr/>
        </p:nvPicPr>
        <p:blipFill>
          <a:blip r:embed="rId6"/>
          <a:stretch>
            <a:fillRect/>
          </a:stretch>
        </p:blipFill>
        <p:spPr>
          <a:xfrm>
            <a:off x="1305780" y="6194947"/>
            <a:ext cx="447319" cy="447319"/>
          </a:xfrm>
          <a:prstGeom prst="rect">
            <a:avLst/>
          </a:prstGeom>
        </p:spPr>
      </p:pic>
      <p:pic>
        <p:nvPicPr>
          <p:cNvPr id="15" name="Picture 14" descr="A logo of a camera&#10;&#10;Description automatically generated">
            <a:extLst>
              <a:ext uri="{FF2B5EF4-FFF2-40B4-BE49-F238E27FC236}">
                <a16:creationId xmlns:a16="http://schemas.microsoft.com/office/drawing/2014/main" id="{7F3728F1-A239-1E1E-0EC6-EA0646B5C417}"/>
              </a:ext>
            </a:extLst>
          </p:cNvPr>
          <p:cNvPicPr>
            <a:picLocks noChangeAspect="1"/>
          </p:cNvPicPr>
          <p:nvPr/>
        </p:nvPicPr>
        <p:blipFill>
          <a:blip r:embed="rId7"/>
          <a:stretch>
            <a:fillRect/>
          </a:stretch>
        </p:blipFill>
        <p:spPr>
          <a:xfrm>
            <a:off x="1849184" y="6196085"/>
            <a:ext cx="447319" cy="447319"/>
          </a:xfrm>
          <a:prstGeom prst="rect">
            <a:avLst/>
          </a:prstGeom>
        </p:spPr>
      </p:pic>
      <p:sp>
        <p:nvSpPr>
          <p:cNvPr id="16" name="TextBox 15">
            <a:extLst>
              <a:ext uri="{FF2B5EF4-FFF2-40B4-BE49-F238E27FC236}">
                <a16:creationId xmlns:a16="http://schemas.microsoft.com/office/drawing/2014/main" id="{9824958A-72A8-3871-8F44-DAE6B4B1EEBC}"/>
              </a:ext>
            </a:extLst>
          </p:cNvPr>
          <p:cNvSpPr txBox="1"/>
          <p:nvPr/>
        </p:nvSpPr>
        <p:spPr>
          <a:xfrm>
            <a:off x="2600233" y="6135434"/>
            <a:ext cx="2190306" cy="584775"/>
          </a:xfrm>
          <a:prstGeom prst="rect">
            <a:avLst/>
          </a:prstGeom>
          <a:noFill/>
        </p:spPr>
        <p:txBody>
          <a:bodyPr wrap="square" rtlCol="0">
            <a:spAutoFit/>
          </a:bodyPr>
          <a:lstStyle/>
          <a:p>
            <a:r>
              <a:rPr lang="en-AU" sz="1600" dirty="0"/>
              <a:t>Follow us</a:t>
            </a:r>
            <a:br>
              <a:rPr lang="en-AU" sz="1600" dirty="0"/>
            </a:br>
            <a:r>
              <a:rPr lang="en-AU" sz="1600" dirty="0"/>
              <a:t>@MoretonBaySuns</a:t>
            </a:r>
          </a:p>
        </p:txBody>
      </p:sp>
      <p:sp>
        <p:nvSpPr>
          <p:cNvPr id="17" name="TextBox 16">
            <a:extLst>
              <a:ext uri="{FF2B5EF4-FFF2-40B4-BE49-F238E27FC236}">
                <a16:creationId xmlns:a16="http://schemas.microsoft.com/office/drawing/2014/main" id="{9232127E-61D8-21E4-9ED0-1964304E0D99}"/>
              </a:ext>
            </a:extLst>
          </p:cNvPr>
          <p:cNvSpPr txBox="1"/>
          <p:nvPr/>
        </p:nvSpPr>
        <p:spPr>
          <a:xfrm>
            <a:off x="2261988" y="6018922"/>
            <a:ext cx="261200" cy="707886"/>
          </a:xfrm>
          <a:prstGeom prst="rect">
            <a:avLst/>
          </a:prstGeom>
          <a:noFill/>
        </p:spPr>
        <p:txBody>
          <a:bodyPr wrap="square" rtlCol="0">
            <a:spAutoFit/>
          </a:bodyPr>
          <a:lstStyle/>
          <a:p>
            <a:r>
              <a:rPr lang="en-AU" sz="4000" dirty="0"/>
              <a:t>|</a:t>
            </a:r>
            <a:endParaRPr lang="en-AU" sz="2800" dirty="0"/>
          </a:p>
        </p:txBody>
      </p:sp>
    </p:spTree>
    <p:extLst>
      <p:ext uri="{BB962C8B-B14F-4D97-AF65-F5344CB8AC3E}">
        <p14:creationId xmlns:p14="http://schemas.microsoft.com/office/powerpoint/2010/main" val="2737671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F6DD26"/>
            </a:gs>
            <a:gs pos="50000">
              <a:srgbClr val="D20000"/>
            </a:gs>
            <a:gs pos="100000">
              <a:srgbClr val="971103"/>
            </a:gs>
          </a:gsLst>
          <a:lin ang="10800000" scaled="1"/>
          <a:tileRect/>
        </a:gra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B77856-6D55-C8AD-B931-EE373E806980}"/>
              </a:ext>
            </a:extLst>
          </p:cNvPr>
          <p:cNvSpPr>
            <a:spLocks noGrp="1"/>
          </p:cNvSpPr>
          <p:nvPr>
            <p:ph type="title"/>
          </p:nvPr>
        </p:nvSpPr>
        <p:spPr>
          <a:xfrm>
            <a:off x="680321" y="16218"/>
            <a:ext cx="9624960" cy="1080938"/>
          </a:xfrm>
        </p:spPr>
        <p:txBody>
          <a:bodyPr/>
          <a:lstStyle/>
          <a:p>
            <a:r>
              <a:rPr lang="en-AU" dirty="0">
                <a:latin typeface="Calibri" panose="020F0502020204030204" pitchFamily="34" charset="0"/>
                <a:cs typeface="Times New Roman" panose="02020603050405020304" pitchFamily="18" charset="0"/>
              </a:rPr>
              <a:t>Strategic Priority 4 - Lead</a:t>
            </a:r>
            <a:endParaRPr lang="en-AU" dirty="0"/>
          </a:p>
        </p:txBody>
      </p:sp>
      <p:sp>
        <p:nvSpPr>
          <p:cNvPr id="8" name="Text Placeholder 7">
            <a:extLst>
              <a:ext uri="{FF2B5EF4-FFF2-40B4-BE49-F238E27FC236}">
                <a16:creationId xmlns:a16="http://schemas.microsoft.com/office/drawing/2014/main" id="{E5FCBFC8-44E0-41A3-729B-8D30FD7DA124}"/>
              </a:ext>
            </a:extLst>
          </p:cNvPr>
          <p:cNvSpPr>
            <a:spLocks noGrp="1"/>
          </p:cNvSpPr>
          <p:nvPr>
            <p:ph type="body" sz="half" idx="15"/>
          </p:nvPr>
        </p:nvSpPr>
        <p:spPr>
          <a:xfrm>
            <a:off x="680320" y="842220"/>
            <a:ext cx="11276405" cy="2913513"/>
          </a:xfrm>
        </p:spPr>
        <p:txBody>
          <a:bodyPr>
            <a:normAutofit/>
          </a:bodyPr>
          <a:lstStyle/>
          <a:p>
            <a:pPr>
              <a:lnSpc>
                <a:spcPct val="120000"/>
              </a:lnSpc>
              <a:spcBef>
                <a:spcPts val="0"/>
              </a:spcBef>
            </a:pPr>
            <a:r>
              <a:rPr lang="en-AU" sz="2200" b="1" dirty="0">
                <a:latin typeface="Calibri" panose="020F0502020204030204" pitchFamily="34" charset="0"/>
                <a:cs typeface="Calibri" panose="020F0502020204030204" pitchFamily="34" charset="0"/>
              </a:rPr>
              <a:t>Initiative:</a:t>
            </a:r>
          </a:p>
          <a:p>
            <a:pPr marL="342900" marR="3175" lvl="0" indent="-342900">
              <a:lnSpc>
                <a:spcPct val="115000"/>
              </a:lnSpc>
              <a:spcAft>
                <a:spcPts val="1000"/>
              </a:spcAft>
              <a:buSzPts val="1000"/>
              <a:buFont typeface="+mj-lt"/>
              <a:buAutoNum type="arabicPeriod"/>
              <a:tabLst>
                <a:tab pos="457200" algn="l"/>
              </a:tabLst>
            </a:pPr>
            <a:r>
              <a:rPr lang="en-AU" sz="1800" dirty="0">
                <a:effectLst/>
                <a:latin typeface="Calibri" panose="020F0502020204030204" pitchFamily="34" charset="0"/>
                <a:ea typeface="Times New Roman" panose="02020603050405020304" pitchFamily="18" charset="0"/>
                <a:cs typeface="Times New Roman" panose="02020603050405020304" pitchFamily="18" charset="0"/>
              </a:rPr>
              <a:t>Focus on member-centric practices, ensuring high-quality good-value experiences for all members. Actively seeking ways to increase value to our members and other stakeholders.</a:t>
            </a:r>
          </a:p>
          <a:p>
            <a:pPr marL="342900" marR="3175" lvl="0" indent="-342900">
              <a:lnSpc>
                <a:spcPct val="115000"/>
              </a:lnSpc>
              <a:spcAft>
                <a:spcPts val="1000"/>
              </a:spcAft>
              <a:buSzPts val="1000"/>
              <a:buFont typeface="+mj-lt"/>
              <a:buAutoNum type="arabicPeriod"/>
              <a:tabLst>
                <a:tab pos="457200" algn="l"/>
              </a:tabLs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Collaborate with local schools, businesses, and community groups to co-create initiatives that address local challenges and contribute to community development.</a:t>
            </a:r>
            <a:endParaRPr lang="en-AU"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AU" dirty="0"/>
          </a:p>
        </p:txBody>
      </p:sp>
      <p:sp>
        <p:nvSpPr>
          <p:cNvPr id="9" name="Text Placeholder 8">
            <a:extLst>
              <a:ext uri="{FF2B5EF4-FFF2-40B4-BE49-F238E27FC236}">
                <a16:creationId xmlns:a16="http://schemas.microsoft.com/office/drawing/2014/main" id="{BBA77DB0-9472-182C-8E57-52981FD9ABA5}"/>
              </a:ext>
            </a:extLst>
          </p:cNvPr>
          <p:cNvSpPr>
            <a:spLocks noGrp="1"/>
          </p:cNvSpPr>
          <p:nvPr>
            <p:ph type="body" sz="half" idx="16"/>
          </p:nvPr>
        </p:nvSpPr>
        <p:spPr>
          <a:xfrm>
            <a:off x="680321" y="3969327"/>
            <a:ext cx="8018678" cy="2636719"/>
          </a:xfrm>
        </p:spPr>
        <p:txBody>
          <a:bodyPr>
            <a:normAutofit fontScale="77500" lnSpcReduction="20000"/>
          </a:bodyPr>
          <a:lstStyle/>
          <a:p>
            <a:pPr>
              <a:lnSpc>
                <a:spcPct val="120000"/>
              </a:lnSpc>
              <a:spcBef>
                <a:spcPts val="0"/>
              </a:spcBef>
            </a:pPr>
            <a:r>
              <a:rPr lang="en-AU" sz="2300" b="1" i="1" dirty="0">
                <a:latin typeface="Calibri" panose="020F0502020204030204" pitchFamily="34" charset="0"/>
                <a:cs typeface="Calibri" panose="020F0502020204030204" pitchFamily="34" charset="0"/>
              </a:rPr>
              <a:t>Key Performance Indicators:</a:t>
            </a:r>
          </a:p>
          <a:p>
            <a:pPr>
              <a:lnSpc>
                <a:spcPct val="120000"/>
              </a:lnSpc>
              <a:spcBef>
                <a:spcPts val="0"/>
              </a:spcBef>
            </a:pPr>
            <a:r>
              <a:rPr lang="en-AU" sz="1800" b="1" dirty="0">
                <a:effectLst/>
                <a:latin typeface="Calibri" panose="020F0502020204030204" pitchFamily="34" charset="0"/>
                <a:ea typeface="Times New Roman" panose="02020603050405020304" pitchFamily="18" charset="0"/>
                <a:cs typeface="Times New Roman" panose="02020603050405020304" pitchFamily="18" charset="0"/>
              </a:rPr>
              <a:t>KPI 1</a:t>
            </a:r>
            <a:r>
              <a:rPr lang="en-AU" sz="1800" dirty="0">
                <a:effectLst/>
                <a:latin typeface="Calibri" panose="020F0502020204030204" pitchFamily="34" charset="0"/>
                <a:ea typeface="Times New Roman" panose="02020603050405020304" pitchFamily="18" charset="0"/>
                <a:cs typeface="Times New Roman" panose="02020603050405020304" pitchFamily="18" charset="0"/>
              </a:rPr>
              <a:t>: Track membership retention rates, aiming for a minimum retention rate of 80% annually, demonstrating the association's ability to retain satisfied members.</a:t>
            </a:r>
          </a:p>
          <a:p>
            <a:pPr>
              <a:lnSpc>
                <a:spcPct val="120000"/>
              </a:lnSpc>
              <a:spcBef>
                <a:spcPts val="0"/>
              </a:spcBef>
            </a:pPr>
            <a:endParaRPr lang="en-AU" sz="1800" b="1"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20000"/>
              </a:lnSpc>
              <a:spcBef>
                <a:spcPts val="0"/>
              </a:spcBef>
            </a:pPr>
            <a:r>
              <a:rPr lang="en-AU" sz="1800" b="1" dirty="0">
                <a:effectLst/>
                <a:latin typeface="Calibri" panose="020F0502020204030204" pitchFamily="34" charset="0"/>
                <a:ea typeface="Times New Roman" panose="02020603050405020304" pitchFamily="18" charset="0"/>
                <a:cs typeface="Times New Roman" panose="02020603050405020304" pitchFamily="18" charset="0"/>
              </a:rPr>
              <a:t>KPI 2:</a:t>
            </a:r>
            <a:r>
              <a:rPr lang="en-AU" sz="1800" dirty="0">
                <a:effectLst/>
                <a:latin typeface="Calibri" panose="020F0502020204030204" pitchFamily="34" charset="0"/>
                <a:ea typeface="Times New Roman" panose="02020603050405020304" pitchFamily="18" charset="0"/>
                <a:cs typeface="Times New Roman" panose="02020603050405020304" pitchFamily="18" charset="0"/>
              </a:rPr>
              <a:t> Introduce at least one new member benefit or value-added service annually, such as scholarship program aimed to reduce cost pressures, exclusive events and experiences, based on feedback and needs analysis.</a:t>
            </a:r>
          </a:p>
          <a:p>
            <a:pPr>
              <a:lnSpc>
                <a:spcPct val="120000"/>
              </a:lnSpc>
              <a:spcBef>
                <a:spcPts val="0"/>
              </a:spcBef>
            </a:pPr>
            <a:endParaRPr lang="en-AU" sz="1800" b="1"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20000"/>
              </a:lnSpc>
              <a:spcBef>
                <a:spcPts val="0"/>
              </a:spcBef>
            </a:pPr>
            <a:r>
              <a:rPr lang="en-AU" sz="1800" b="1" dirty="0">
                <a:effectLst/>
                <a:latin typeface="Calibri" panose="020F0502020204030204" pitchFamily="34" charset="0"/>
                <a:ea typeface="Times New Roman" panose="02020603050405020304" pitchFamily="18" charset="0"/>
                <a:cs typeface="Times New Roman" panose="02020603050405020304" pitchFamily="18" charset="0"/>
              </a:rPr>
              <a:t>KPI 3:</a:t>
            </a:r>
            <a:r>
              <a:rPr lang="en-AU" sz="1800" dirty="0">
                <a:effectLst/>
                <a:latin typeface="Calibri" panose="020F0502020204030204" pitchFamily="34" charset="0"/>
                <a:ea typeface="Times New Roman" panose="02020603050405020304" pitchFamily="18" charset="0"/>
                <a:cs typeface="Times New Roman" panose="02020603050405020304" pitchFamily="18" charset="0"/>
              </a:rPr>
              <a:t> Establish partnerships with three local groups (school, business or community) to co-create basketball programs that address specific local challenges and contribute to community development.</a:t>
            </a:r>
          </a:p>
        </p:txBody>
      </p:sp>
      <p:sp>
        <p:nvSpPr>
          <p:cNvPr id="10" name="Text Placeholder 9">
            <a:extLst>
              <a:ext uri="{FF2B5EF4-FFF2-40B4-BE49-F238E27FC236}">
                <a16:creationId xmlns:a16="http://schemas.microsoft.com/office/drawing/2014/main" id="{4E39B7E0-3953-0570-656F-48FF7EFDE8FB}"/>
              </a:ext>
            </a:extLst>
          </p:cNvPr>
          <p:cNvSpPr>
            <a:spLocks noGrp="1"/>
          </p:cNvSpPr>
          <p:nvPr>
            <p:ph type="body" sz="half" idx="17"/>
          </p:nvPr>
        </p:nvSpPr>
        <p:spPr>
          <a:xfrm>
            <a:off x="8886700" y="3969327"/>
            <a:ext cx="3070025" cy="2636719"/>
          </a:xfrm>
        </p:spPr>
        <p:txBody>
          <a:bodyPr>
            <a:normAutofit fontScale="85000" lnSpcReduction="10000"/>
          </a:bodyPr>
          <a:lstStyle/>
          <a:p>
            <a:pPr>
              <a:lnSpc>
                <a:spcPct val="120000"/>
              </a:lnSpc>
              <a:spcBef>
                <a:spcPts val="0"/>
              </a:spcBef>
            </a:pPr>
            <a:r>
              <a:rPr lang="en-AU" sz="2100" b="1" i="1" dirty="0">
                <a:latin typeface="Calibri" panose="020F0502020204030204" pitchFamily="34" charset="0"/>
                <a:cs typeface="Calibri" panose="020F0502020204030204" pitchFamily="34" charset="0"/>
              </a:rPr>
              <a:t>2027 Targets:</a:t>
            </a:r>
          </a:p>
          <a:p>
            <a:pPr marL="342900" marR="3175" lvl="0" indent="-342900">
              <a:lnSpc>
                <a:spcPct val="115000"/>
              </a:lnSpc>
              <a:buSzPts val="1000"/>
              <a:buFont typeface="+mj-lt"/>
              <a:buAutoNum type="arabicPeriod"/>
              <a:tabLst>
                <a:tab pos="457200" algn="l"/>
              </a:tabLs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Annual junior member retention rate at 80%</a:t>
            </a:r>
            <a:endParaRPr lang="en-AU"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3175" lvl="0" indent="-342900">
              <a:lnSpc>
                <a:spcPct val="115000"/>
              </a:lnSpc>
              <a:buSzPts val="1000"/>
              <a:buFont typeface="+mj-lt"/>
              <a:buAutoNum type="arabicPeriod"/>
              <a:tabLst>
                <a:tab pos="457200" algn="l"/>
              </a:tabLs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5 new member benefits/value added services introduced</a:t>
            </a:r>
            <a:endParaRPr lang="en-AU"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3175" lvl="0" indent="-342900">
              <a:lnSpc>
                <a:spcPct val="115000"/>
              </a:lnSpc>
              <a:spcAft>
                <a:spcPts val="1000"/>
              </a:spcAft>
              <a:buSzPts val="1000"/>
              <a:buFont typeface="+mj-lt"/>
              <a:buAutoNum type="arabicPeriod"/>
              <a:tabLst>
                <a:tab pos="457200" algn="l"/>
              </a:tabLs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An annual co-created basketball program to address a specific local challenge</a:t>
            </a:r>
            <a:endParaRPr lang="en-AU"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AU" b="1" dirty="0"/>
          </a:p>
        </p:txBody>
      </p:sp>
      <p:sp>
        <p:nvSpPr>
          <p:cNvPr id="2" name="Footer Placeholder 1">
            <a:extLst>
              <a:ext uri="{FF2B5EF4-FFF2-40B4-BE49-F238E27FC236}">
                <a16:creationId xmlns:a16="http://schemas.microsoft.com/office/drawing/2014/main" id="{8A022EDC-5B60-9F3A-FE29-0EAC4CF9A2F1}"/>
              </a:ext>
            </a:extLst>
          </p:cNvPr>
          <p:cNvSpPr>
            <a:spLocks noGrp="1"/>
          </p:cNvSpPr>
          <p:nvPr>
            <p:ph type="ftr" sz="quarter" idx="11"/>
          </p:nvPr>
        </p:nvSpPr>
        <p:spPr>
          <a:xfrm>
            <a:off x="77806" y="6414311"/>
            <a:ext cx="6870660" cy="365125"/>
          </a:xfrm>
        </p:spPr>
        <p:txBody>
          <a:bodyPr/>
          <a:lstStyle/>
          <a:p>
            <a:r>
              <a:rPr lang="en-US" dirty="0"/>
              <a:t>Strategic Plan 2024-27| </a:t>
            </a:r>
            <a:fld id="{C26D1979-97C8-4A98-92BE-0F083B0D27EB}" type="slidenum">
              <a:rPr lang="en-US" smtClean="0"/>
              <a:t>10</a:t>
            </a:fld>
            <a:endParaRPr lang="en-US" dirty="0"/>
          </a:p>
        </p:txBody>
      </p:sp>
      <p:pic>
        <p:nvPicPr>
          <p:cNvPr id="6" name="Picture 5" descr="A logo of a basketball with flames&#10;&#10;Description automatically generated">
            <a:extLst>
              <a:ext uri="{FF2B5EF4-FFF2-40B4-BE49-F238E27FC236}">
                <a16:creationId xmlns:a16="http://schemas.microsoft.com/office/drawing/2014/main" id="{3931EC13-C49E-1FA6-BF2E-801413407085}"/>
              </a:ext>
            </a:extLst>
          </p:cNvPr>
          <p:cNvPicPr>
            <a:picLocks noChangeAspect="1"/>
          </p:cNvPicPr>
          <p:nvPr/>
        </p:nvPicPr>
        <p:blipFill>
          <a:blip r:embed="rId2"/>
          <a:stretch>
            <a:fillRect/>
          </a:stretch>
        </p:blipFill>
        <p:spPr>
          <a:xfrm>
            <a:off x="11155483" y="0"/>
            <a:ext cx="1036517" cy="1080939"/>
          </a:xfrm>
          <a:prstGeom prst="rect">
            <a:avLst/>
          </a:prstGeom>
        </p:spPr>
      </p:pic>
    </p:spTree>
    <p:extLst>
      <p:ext uri="{BB962C8B-B14F-4D97-AF65-F5344CB8AC3E}">
        <p14:creationId xmlns:p14="http://schemas.microsoft.com/office/powerpoint/2010/main" val="2888031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3000" b="-2000"/>
          </a:stretch>
        </a:blipFill>
        <a:effectLst/>
      </p:bgPr>
    </p:bg>
    <p:spTree>
      <p:nvGrpSpPr>
        <p:cNvPr id="1" name=""/>
        <p:cNvGrpSpPr/>
        <p:nvPr/>
      </p:nvGrpSpPr>
      <p:grpSpPr>
        <a:xfrm>
          <a:off x="0" y="0"/>
          <a:ext cx="0" cy="0"/>
          <a:chOff x="0" y="0"/>
          <a:chExt cx="0" cy="0"/>
        </a:xfrm>
      </p:grpSpPr>
      <p:sp>
        <p:nvSpPr>
          <p:cNvPr id="45" name="Title 44">
            <a:extLst>
              <a:ext uri="{FF2B5EF4-FFF2-40B4-BE49-F238E27FC236}">
                <a16:creationId xmlns:a16="http://schemas.microsoft.com/office/drawing/2014/main" id="{AE45A4CA-3BC5-609E-C728-1B2CE5661C33}"/>
              </a:ext>
            </a:extLst>
          </p:cNvPr>
          <p:cNvSpPr>
            <a:spLocks noGrp="1"/>
          </p:cNvSpPr>
          <p:nvPr>
            <p:ph type="title"/>
          </p:nvPr>
        </p:nvSpPr>
        <p:spPr/>
        <p:txBody>
          <a:bodyPr/>
          <a:lstStyle/>
          <a:p>
            <a:r>
              <a:rPr lang="en-US" sz="3600" b="1" dirty="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rPr>
              <a:t>Introduction</a:t>
            </a:r>
            <a:endParaRPr lang="en-AU" dirty="0">
              <a:solidFill>
                <a:schemeClr val="accent1"/>
              </a:solidFill>
            </a:endParaRPr>
          </a:p>
        </p:txBody>
      </p:sp>
      <p:sp>
        <p:nvSpPr>
          <p:cNvPr id="46" name="Content Placeholder 45">
            <a:extLst>
              <a:ext uri="{FF2B5EF4-FFF2-40B4-BE49-F238E27FC236}">
                <a16:creationId xmlns:a16="http://schemas.microsoft.com/office/drawing/2014/main" id="{6C00F17F-4BCB-1A76-53C7-1FBD0BC3A7DB}"/>
              </a:ext>
            </a:extLst>
          </p:cNvPr>
          <p:cNvSpPr>
            <a:spLocks noGrp="1"/>
          </p:cNvSpPr>
          <p:nvPr>
            <p:ph idx="1"/>
          </p:nvPr>
        </p:nvSpPr>
        <p:spPr/>
        <p:txBody>
          <a:bodyPr>
            <a:normAutofit fontScale="85000" lnSpcReduction="20000"/>
          </a:bodyPr>
          <a:lstStyle/>
          <a:p>
            <a:pPr marL="0" indent="0">
              <a:lnSpc>
                <a:spcPct val="115000"/>
              </a:lnSpc>
              <a:spcAft>
                <a:spcPts val="1000"/>
              </a:spcAft>
              <a:buNone/>
            </a:pPr>
            <a:r>
              <a:rPr lang="en-US" sz="2400" b="1" dirty="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rPr>
              <a:t>Purpose and Scope of the Strategic Plan: </a:t>
            </a:r>
            <a:endParaRPr lang="en-AU" sz="2400" dirty="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en-AU" sz="2400" dirty="0">
                <a:solidFill>
                  <a:schemeClr val="accent1"/>
                </a:solidFill>
                <a:effectLst/>
                <a:latin typeface="Calibri" panose="020F0502020204030204" pitchFamily="34" charset="0"/>
                <a:ea typeface="Times New Roman" panose="02020603050405020304" pitchFamily="18" charset="0"/>
                <a:cs typeface="Calibri" panose="020F0502020204030204" pitchFamily="34" charset="0"/>
              </a:rPr>
              <a:t>This strategic plan serves as a roadmap for the association's development and growth over the next four years. It outlines the strategic priorities and initiatives that will help achieve the overall vision and mission of Moreton Bay Basketball Inc.</a:t>
            </a:r>
            <a:endParaRPr lang="en-AU" sz="2400" dirty="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gn="just">
              <a:buNone/>
            </a:pPr>
            <a:r>
              <a:rPr lang="en-AU" sz="2400" dirty="0">
                <a:solidFill>
                  <a:schemeClr val="accent1"/>
                </a:solidFill>
                <a:effectLst/>
                <a:latin typeface="Calibri" panose="020F0502020204030204" pitchFamily="34" charset="0"/>
                <a:ea typeface="Times New Roman" panose="02020603050405020304" pitchFamily="18" charset="0"/>
                <a:cs typeface="Calibri" panose="020F0502020204030204" pitchFamily="34" charset="0"/>
              </a:rPr>
              <a:t> </a:t>
            </a:r>
            <a:endParaRPr lang="en-AU" sz="2400" dirty="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nSpc>
                <a:spcPct val="115000"/>
              </a:lnSpc>
              <a:spcAft>
                <a:spcPts val="1000"/>
              </a:spcAft>
              <a:buNone/>
            </a:pPr>
            <a:r>
              <a:rPr lang="en-US" sz="2400" b="1" dirty="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rPr>
              <a:t>Alignment with Basketball Queensland and Basketball Australia: </a:t>
            </a:r>
            <a:endParaRPr lang="en-AU" sz="2400" dirty="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en-AU" sz="2400" dirty="0">
                <a:solidFill>
                  <a:schemeClr val="accent1"/>
                </a:solidFill>
                <a:effectLst/>
                <a:latin typeface="Calibri" panose="020F0502020204030204" pitchFamily="34" charset="0"/>
                <a:ea typeface="Times New Roman" panose="02020603050405020304" pitchFamily="18" charset="0"/>
                <a:cs typeface="Calibri" panose="020F0502020204030204" pitchFamily="34" charset="0"/>
              </a:rPr>
              <a:t>The strategic plan of Moreton Bay Basketball Inc. is closely interconnected with the strategic plans of Basketball Queensland and Basketball Australia and has adopted the strategic priorities of Basketball Queensland of Growth, Inspire, Develop and Lead. By aligning with the broader objectives of the state and national governing bodies, Moreton Bay Basketball Inc. ensures its efforts contribute effectively to the overall growth and success of basketball in Australia.</a:t>
            </a:r>
            <a:endParaRPr lang="en-AU" sz="2400" dirty="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AU" dirty="0"/>
          </a:p>
        </p:txBody>
      </p:sp>
      <p:sp>
        <p:nvSpPr>
          <p:cNvPr id="6" name="Footer Placeholder 5" hidden="1">
            <a:extLst>
              <a:ext uri="{FF2B5EF4-FFF2-40B4-BE49-F238E27FC236}">
                <a16:creationId xmlns:a16="http://schemas.microsoft.com/office/drawing/2014/main" id="{C3E9C78C-D9E2-CD2B-6AA8-F219650707E9}"/>
              </a:ext>
            </a:extLst>
          </p:cNvPr>
          <p:cNvSpPr>
            <a:spLocks noGrp="1"/>
          </p:cNvSpPr>
          <p:nvPr>
            <p:ph type="ftr" sz="quarter" idx="11"/>
          </p:nvPr>
        </p:nvSpPr>
        <p:spPr/>
        <p:txBody>
          <a:bodyPr/>
          <a:lstStyle/>
          <a:p>
            <a:r>
              <a:rPr lang="en-US" dirty="0"/>
              <a:t>&lt;Presentation name&gt; | </a:t>
            </a:r>
            <a:fld id="{34BFC135-72DC-4BF7-B859-2B60FF290174}" type="slidenum">
              <a:rPr lang="en-US" smtClean="0"/>
              <a:t>2</a:t>
            </a:fld>
            <a:endParaRPr lang="en-US" dirty="0"/>
          </a:p>
        </p:txBody>
      </p:sp>
      <mc:AlternateContent xmlns:mc="http://schemas.openxmlformats.org/markup-compatibility/2006" xmlns:p14="http://schemas.microsoft.com/office/powerpoint/2010/main">
        <mc:Choice Requires="p14">
          <p:contentPart p14:bwMode="auto" r:id="rId3">
            <p14:nvContentPartPr>
              <p14:cNvPr id="30" name="Ink 29" hidden="1">
                <a:extLst>
                  <a:ext uri="{FF2B5EF4-FFF2-40B4-BE49-F238E27FC236}">
                    <a16:creationId xmlns:a16="http://schemas.microsoft.com/office/drawing/2014/main" id="{2E2B6444-C53F-A9E0-F9C8-21584E677469}"/>
                  </a:ext>
                </a:extLst>
              </p14:cNvPr>
              <p14:cNvContentPartPr/>
              <p14:nvPr/>
            </p14:nvContentPartPr>
            <p14:xfrm>
              <a:off x="6675005" y="1801793"/>
              <a:ext cx="14760" cy="7200"/>
            </p14:xfrm>
          </p:contentPart>
        </mc:Choice>
        <mc:Fallback xmlns="">
          <p:pic>
            <p:nvPicPr>
              <p:cNvPr id="30" name="Ink 29" hidden="1">
                <a:extLst>
                  <a:ext uri="{FF2B5EF4-FFF2-40B4-BE49-F238E27FC236}">
                    <a16:creationId xmlns:a16="http://schemas.microsoft.com/office/drawing/2014/main" id="{2E2B6444-C53F-A9E0-F9C8-21584E677469}"/>
                  </a:ext>
                </a:extLst>
              </p:cNvPr>
              <p:cNvPicPr/>
              <p:nvPr/>
            </p:nvPicPr>
            <p:blipFill>
              <a:blip r:embed="rId4"/>
              <a:stretch>
                <a:fillRect/>
              </a:stretch>
            </p:blipFill>
            <p:spPr>
              <a:xfrm>
                <a:off x="6668885" y="1795673"/>
                <a:ext cx="27000" cy="19440"/>
              </a:xfrm>
              <a:prstGeom prst="rect">
                <a:avLst/>
              </a:prstGeom>
            </p:spPr>
          </p:pic>
        </mc:Fallback>
      </mc:AlternateContent>
    </p:spTree>
    <p:extLst>
      <p:ext uri="{BB962C8B-B14F-4D97-AF65-F5344CB8AC3E}">
        <p14:creationId xmlns:p14="http://schemas.microsoft.com/office/powerpoint/2010/main" val="2833641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3000" b="-2000"/>
          </a:stretch>
        </a:blipFill>
        <a:effectLst/>
      </p:bgPr>
    </p:bg>
    <p:spTree>
      <p:nvGrpSpPr>
        <p:cNvPr id="1" name=""/>
        <p:cNvGrpSpPr/>
        <p:nvPr/>
      </p:nvGrpSpPr>
      <p:grpSpPr>
        <a:xfrm>
          <a:off x="0" y="0"/>
          <a:ext cx="0" cy="0"/>
          <a:chOff x="0" y="0"/>
          <a:chExt cx="0" cy="0"/>
        </a:xfrm>
      </p:grpSpPr>
      <p:sp>
        <p:nvSpPr>
          <p:cNvPr id="45" name="Title 44">
            <a:extLst>
              <a:ext uri="{FF2B5EF4-FFF2-40B4-BE49-F238E27FC236}">
                <a16:creationId xmlns:a16="http://schemas.microsoft.com/office/drawing/2014/main" id="{AE45A4CA-3BC5-609E-C728-1B2CE5661C33}"/>
              </a:ext>
            </a:extLst>
          </p:cNvPr>
          <p:cNvSpPr>
            <a:spLocks noGrp="1"/>
          </p:cNvSpPr>
          <p:nvPr>
            <p:ph type="title"/>
          </p:nvPr>
        </p:nvSpPr>
        <p:spPr/>
        <p:txBody>
          <a:bodyPr>
            <a:normAutofit/>
          </a:bodyPr>
          <a:lstStyle/>
          <a:p>
            <a:pPr algn="just"/>
            <a:r>
              <a:rPr lang="en-AU" b="1" dirty="0">
                <a:solidFill>
                  <a:schemeClr val="accent1"/>
                </a:solidFill>
                <a:effectLst/>
                <a:latin typeface="Calibri" panose="020F0502020204030204" pitchFamily="34" charset="0"/>
                <a:ea typeface="Times New Roman" panose="02020603050405020304" pitchFamily="18" charset="0"/>
                <a:cs typeface="Calibri" panose="020F0502020204030204" pitchFamily="34" charset="0"/>
              </a:rPr>
              <a:t>2032 Olympic and Paralympic Games</a:t>
            </a:r>
            <a:endParaRPr lang="en-AU" dirty="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6" name="Content Placeholder 45">
            <a:extLst>
              <a:ext uri="{FF2B5EF4-FFF2-40B4-BE49-F238E27FC236}">
                <a16:creationId xmlns:a16="http://schemas.microsoft.com/office/drawing/2014/main" id="{6C00F17F-4BCB-1A76-53C7-1FBD0BC3A7DB}"/>
              </a:ext>
            </a:extLst>
          </p:cNvPr>
          <p:cNvSpPr>
            <a:spLocks noGrp="1"/>
          </p:cNvSpPr>
          <p:nvPr>
            <p:ph idx="1"/>
          </p:nvPr>
        </p:nvSpPr>
        <p:spPr/>
        <p:txBody>
          <a:bodyPr>
            <a:normAutofit/>
          </a:bodyPr>
          <a:lstStyle/>
          <a:p>
            <a:pPr marL="0" indent="0">
              <a:buNone/>
            </a:pPr>
            <a:r>
              <a:rPr lang="en-US" sz="1800" dirty="0">
                <a:solidFill>
                  <a:schemeClr val="accent1"/>
                </a:solidFill>
                <a:effectLst/>
                <a:latin typeface="Calibri" panose="020F0502020204030204" pitchFamily="34" charset="0"/>
                <a:ea typeface="Times New Roman" panose="02020603050405020304" pitchFamily="18" charset="0"/>
                <a:cs typeface="Calibri" panose="020F0502020204030204" pitchFamily="34" charset="0"/>
              </a:rPr>
              <a:t>Looking ahead to the 2032 Brisbane Olympic and Paralympic Games, we recognize the significance of these events as an opportunity to showcase Australian basketball talent on the global stage. </a:t>
            </a:r>
          </a:p>
          <a:p>
            <a:pPr marL="0" indent="0">
              <a:buNone/>
            </a:pPr>
            <a:r>
              <a:rPr lang="en-US" sz="1800" dirty="0">
                <a:solidFill>
                  <a:schemeClr val="accent1"/>
                </a:solidFill>
                <a:effectLst/>
                <a:latin typeface="Calibri" panose="020F0502020204030204" pitchFamily="34" charset="0"/>
                <a:ea typeface="Times New Roman" panose="02020603050405020304" pitchFamily="18" charset="0"/>
                <a:cs typeface="Calibri" panose="020F0502020204030204" pitchFamily="34" charset="0"/>
              </a:rPr>
              <a:t>Our Strategic Plan takes a holistic approach, not only focusing on preparing potential elite players but also on strengthening our association's organizational capacity, coaching and officiating standards, and community partnerships. </a:t>
            </a:r>
          </a:p>
          <a:p>
            <a:pPr marL="0" indent="0">
              <a:buNone/>
            </a:pPr>
            <a:r>
              <a:rPr lang="en-US" sz="1800" dirty="0">
                <a:solidFill>
                  <a:schemeClr val="accent1"/>
                </a:solidFill>
                <a:effectLst/>
                <a:latin typeface="Calibri" panose="020F0502020204030204" pitchFamily="34" charset="0"/>
                <a:ea typeface="Times New Roman" panose="02020603050405020304" pitchFamily="18" charset="0"/>
                <a:cs typeface="Calibri" panose="020F0502020204030204" pitchFamily="34" charset="0"/>
              </a:rPr>
              <a:t>By aligning our efforts with the 2032 Games' potential legacy and impact on the region, we are eager to contribute to the growth of basketball, foster young athletes' development, and create a lasting legacy that extends far beyond the Olympic and Paralympic events.</a:t>
            </a:r>
            <a:endParaRPr lang="en-AU" sz="1800" dirty="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AU" dirty="0"/>
          </a:p>
        </p:txBody>
      </p:sp>
      <p:sp>
        <p:nvSpPr>
          <p:cNvPr id="6" name="Footer Placeholder 5" hidden="1">
            <a:extLst>
              <a:ext uri="{FF2B5EF4-FFF2-40B4-BE49-F238E27FC236}">
                <a16:creationId xmlns:a16="http://schemas.microsoft.com/office/drawing/2014/main" id="{C3E9C78C-D9E2-CD2B-6AA8-F219650707E9}"/>
              </a:ext>
            </a:extLst>
          </p:cNvPr>
          <p:cNvSpPr>
            <a:spLocks noGrp="1"/>
          </p:cNvSpPr>
          <p:nvPr>
            <p:ph type="ftr" sz="quarter" idx="11"/>
          </p:nvPr>
        </p:nvSpPr>
        <p:spPr/>
        <p:txBody>
          <a:bodyPr/>
          <a:lstStyle/>
          <a:p>
            <a:r>
              <a:rPr lang="en-US" dirty="0"/>
              <a:t>&lt;Presentation name&gt; | </a:t>
            </a:r>
            <a:fld id="{34BFC135-72DC-4BF7-B859-2B60FF290174}" type="slidenum">
              <a:rPr lang="en-US" smtClean="0"/>
              <a:t>3</a:t>
            </a:fld>
            <a:endParaRPr lang="en-US" dirty="0"/>
          </a:p>
        </p:txBody>
      </p:sp>
      <mc:AlternateContent xmlns:mc="http://schemas.openxmlformats.org/markup-compatibility/2006" xmlns:p14="http://schemas.microsoft.com/office/powerpoint/2010/main">
        <mc:Choice Requires="p14">
          <p:contentPart p14:bwMode="auto" r:id="rId3">
            <p14:nvContentPartPr>
              <p14:cNvPr id="30" name="Ink 29" hidden="1">
                <a:extLst>
                  <a:ext uri="{FF2B5EF4-FFF2-40B4-BE49-F238E27FC236}">
                    <a16:creationId xmlns:a16="http://schemas.microsoft.com/office/drawing/2014/main" id="{2E2B6444-C53F-A9E0-F9C8-21584E677469}"/>
                  </a:ext>
                </a:extLst>
              </p14:cNvPr>
              <p14:cNvContentPartPr/>
              <p14:nvPr/>
            </p14:nvContentPartPr>
            <p14:xfrm>
              <a:off x="6675005" y="1801793"/>
              <a:ext cx="14760" cy="7200"/>
            </p14:xfrm>
          </p:contentPart>
        </mc:Choice>
        <mc:Fallback xmlns="">
          <p:pic>
            <p:nvPicPr>
              <p:cNvPr id="30" name="Ink 29" hidden="1">
                <a:extLst>
                  <a:ext uri="{FF2B5EF4-FFF2-40B4-BE49-F238E27FC236}">
                    <a16:creationId xmlns:a16="http://schemas.microsoft.com/office/drawing/2014/main" id="{2E2B6444-C53F-A9E0-F9C8-21584E677469}"/>
                  </a:ext>
                </a:extLst>
              </p:cNvPr>
              <p:cNvPicPr/>
              <p:nvPr/>
            </p:nvPicPr>
            <p:blipFill>
              <a:blip r:embed="rId4"/>
              <a:stretch>
                <a:fillRect/>
              </a:stretch>
            </p:blipFill>
            <p:spPr>
              <a:xfrm>
                <a:off x="6668885" y="1795673"/>
                <a:ext cx="27000" cy="19440"/>
              </a:xfrm>
              <a:prstGeom prst="rect">
                <a:avLst/>
              </a:prstGeom>
            </p:spPr>
          </p:pic>
        </mc:Fallback>
      </mc:AlternateContent>
    </p:spTree>
    <p:extLst>
      <p:ext uri="{BB962C8B-B14F-4D97-AF65-F5344CB8AC3E}">
        <p14:creationId xmlns:p14="http://schemas.microsoft.com/office/powerpoint/2010/main" val="2253450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F6DD26"/>
            </a:gs>
            <a:gs pos="50000">
              <a:srgbClr val="D20000"/>
            </a:gs>
            <a:gs pos="100000">
              <a:srgbClr val="971103"/>
            </a:gs>
          </a:gsLst>
          <a:lin ang="10800000" scaled="1"/>
          <a:tileRect/>
        </a:gra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B77856-6D55-C8AD-B931-EE373E806980}"/>
              </a:ext>
            </a:extLst>
          </p:cNvPr>
          <p:cNvSpPr>
            <a:spLocks noGrp="1"/>
          </p:cNvSpPr>
          <p:nvPr>
            <p:ph type="title"/>
          </p:nvPr>
        </p:nvSpPr>
        <p:spPr>
          <a:xfrm>
            <a:off x="680320" y="753228"/>
            <a:ext cx="9613861" cy="1080938"/>
          </a:xfrm>
        </p:spPr>
        <p:txBody>
          <a:bodyPr/>
          <a:lstStyle/>
          <a:p>
            <a:r>
              <a:rPr lang="en-AU" sz="3600" dirty="0">
                <a:effectLst/>
                <a:latin typeface="Calibri" panose="020F0502020204030204" pitchFamily="34" charset="0"/>
                <a:ea typeface="Times New Roman" panose="02020603050405020304" pitchFamily="18" charset="0"/>
                <a:cs typeface="Times New Roman" panose="02020603050405020304" pitchFamily="18" charset="0"/>
              </a:rPr>
              <a:t>Vision &amp; Mission</a:t>
            </a:r>
            <a:br>
              <a:rPr lang="en-AU" sz="3600" dirty="0">
                <a:effectLst/>
                <a:latin typeface="Calibri" panose="020F0502020204030204" pitchFamily="34" charset="0"/>
                <a:ea typeface="Times New Roman" panose="02020603050405020304" pitchFamily="18" charset="0"/>
                <a:cs typeface="Times New Roman" panose="02020603050405020304" pitchFamily="18" charset="0"/>
              </a:rPr>
            </a:br>
            <a:endParaRPr lang="en-AU" dirty="0"/>
          </a:p>
        </p:txBody>
      </p:sp>
      <p:sp>
        <p:nvSpPr>
          <p:cNvPr id="4" name="Content Placeholder 3">
            <a:extLst>
              <a:ext uri="{FF2B5EF4-FFF2-40B4-BE49-F238E27FC236}">
                <a16:creationId xmlns:a16="http://schemas.microsoft.com/office/drawing/2014/main" id="{FB82BF03-4549-8ED2-A294-64E24A12A97B}"/>
              </a:ext>
            </a:extLst>
          </p:cNvPr>
          <p:cNvSpPr>
            <a:spLocks noGrp="1"/>
          </p:cNvSpPr>
          <p:nvPr>
            <p:ph sz="half" idx="1"/>
          </p:nvPr>
        </p:nvSpPr>
        <p:spPr/>
        <p:txBody>
          <a:bodyPr>
            <a:normAutofit/>
          </a:bodyPr>
          <a:lstStyle/>
          <a:p>
            <a:pPr marL="0" indent="0">
              <a:lnSpc>
                <a:spcPct val="115000"/>
              </a:lnSpc>
              <a:spcAft>
                <a:spcPts val="1000"/>
              </a:spcAft>
              <a:buNone/>
            </a:pPr>
            <a:r>
              <a:rPr lang="en-US" b="1" dirty="0">
                <a:effectLst/>
                <a:latin typeface="Calibri" panose="020F0502020204030204" pitchFamily="34" charset="0"/>
                <a:ea typeface="Times New Roman" panose="02020603050405020304" pitchFamily="18" charset="0"/>
                <a:cs typeface="Times New Roman" panose="02020603050405020304" pitchFamily="18" charset="0"/>
              </a:rPr>
              <a:t>Vision:</a:t>
            </a:r>
            <a:endParaRPr lang="en-AU"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nSpc>
                <a:spcPct val="115000"/>
              </a:lnSpc>
              <a:spcBef>
                <a:spcPts val="1000"/>
              </a:spcBef>
              <a:buNone/>
            </a:pPr>
            <a:r>
              <a:rPr lang="en-GB" sz="1800" b="0" i="0" dirty="0">
                <a:effectLst/>
                <a:latin typeface="Calibri" panose="020F0502020204030204" pitchFamily="34" charset="0"/>
              </a:rPr>
              <a:t>To be the leading community basketball association within the Moreton Bay Region, raising the profile of basketball and aims to make a significant positive impact within the local community, promoting inclusivity and community service among its members.</a:t>
            </a:r>
            <a:r>
              <a:rPr lang="en-GB" sz="1800" b="1" i="0" dirty="0">
                <a:effectLst/>
                <a:latin typeface="Calibri" panose="020F0502020204030204" pitchFamily="34" charset="0"/>
              </a:rPr>
              <a:t> </a:t>
            </a:r>
            <a:endParaRPr lang="en-AU" dirty="0"/>
          </a:p>
        </p:txBody>
      </p:sp>
      <p:sp>
        <p:nvSpPr>
          <p:cNvPr id="7" name="Content Placeholder 6">
            <a:extLst>
              <a:ext uri="{FF2B5EF4-FFF2-40B4-BE49-F238E27FC236}">
                <a16:creationId xmlns:a16="http://schemas.microsoft.com/office/drawing/2014/main" id="{AB9C1C62-6311-8FBF-CAE9-E21301A5625E}"/>
              </a:ext>
            </a:extLst>
          </p:cNvPr>
          <p:cNvSpPr>
            <a:spLocks noGrp="1"/>
          </p:cNvSpPr>
          <p:nvPr>
            <p:ph sz="half" idx="2"/>
          </p:nvPr>
        </p:nvSpPr>
        <p:spPr/>
        <p:txBody>
          <a:bodyPr>
            <a:normAutofit/>
          </a:bodyPr>
          <a:lstStyle/>
          <a:p>
            <a:pPr marL="0" indent="0">
              <a:buNone/>
            </a:pPr>
            <a:r>
              <a:rPr lang="en-AU" b="1" dirty="0">
                <a:latin typeface="Calibri" panose="020F0502020204030204" pitchFamily="34" charset="0"/>
                <a:cs typeface="Calibri" panose="020F0502020204030204" pitchFamily="34" charset="0"/>
              </a:rPr>
              <a:t>Mission:</a:t>
            </a:r>
          </a:p>
          <a:p>
            <a:pPr marL="0" indent="0">
              <a:buNone/>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Moreton Bay Basketball Inc. is dedicated to providing inclusive, innovative, and high-quality basketball experiences for the community. Our mission is to not only develop skilled athletes but also empower our members to become active community contributors through various community service initiatives. We aim to equip our junior members with life-long skills that will support their future employability and enable them to make meaningful contributions to the local community.</a:t>
            </a:r>
            <a:endParaRPr lang="en-AU"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AU" b="1" dirty="0">
              <a:latin typeface="Calibri" panose="020F0502020204030204" pitchFamily="34" charset="0"/>
              <a:cs typeface="Calibri" panose="020F0502020204030204" pitchFamily="34" charset="0"/>
            </a:endParaRPr>
          </a:p>
        </p:txBody>
      </p:sp>
      <p:sp>
        <p:nvSpPr>
          <p:cNvPr id="2" name="Footer Placeholder 1">
            <a:extLst>
              <a:ext uri="{FF2B5EF4-FFF2-40B4-BE49-F238E27FC236}">
                <a16:creationId xmlns:a16="http://schemas.microsoft.com/office/drawing/2014/main" id="{8A022EDC-5B60-9F3A-FE29-0EAC4CF9A2F1}"/>
              </a:ext>
            </a:extLst>
          </p:cNvPr>
          <p:cNvSpPr>
            <a:spLocks noGrp="1"/>
          </p:cNvSpPr>
          <p:nvPr>
            <p:ph type="ftr" sz="quarter" idx="11"/>
          </p:nvPr>
        </p:nvSpPr>
        <p:spPr/>
        <p:txBody>
          <a:bodyPr/>
          <a:lstStyle/>
          <a:p>
            <a:r>
              <a:rPr lang="en-US" dirty="0"/>
              <a:t>Strategic Plan 2024-27| </a:t>
            </a:r>
            <a:fld id="{C26D1979-97C8-4A98-92BE-0F083B0D27EB}" type="slidenum">
              <a:rPr lang="en-US" smtClean="0"/>
              <a:t>4</a:t>
            </a:fld>
            <a:endParaRPr lang="en-US" dirty="0"/>
          </a:p>
        </p:txBody>
      </p:sp>
      <p:pic>
        <p:nvPicPr>
          <p:cNvPr id="6" name="Picture 5" descr="A logo of a basketball with flames&#10;&#10;Description automatically generated">
            <a:extLst>
              <a:ext uri="{FF2B5EF4-FFF2-40B4-BE49-F238E27FC236}">
                <a16:creationId xmlns:a16="http://schemas.microsoft.com/office/drawing/2014/main" id="{3931EC13-C49E-1FA6-BF2E-801413407085}"/>
              </a:ext>
            </a:extLst>
          </p:cNvPr>
          <p:cNvPicPr>
            <a:picLocks noChangeAspect="1"/>
          </p:cNvPicPr>
          <p:nvPr/>
        </p:nvPicPr>
        <p:blipFill>
          <a:blip r:embed="rId2"/>
          <a:stretch>
            <a:fillRect/>
          </a:stretch>
        </p:blipFill>
        <p:spPr>
          <a:xfrm>
            <a:off x="10117579" y="0"/>
            <a:ext cx="2074421" cy="2163325"/>
          </a:xfrm>
          <a:prstGeom prst="rect">
            <a:avLst/>
          </a:prstGeom>
        </p:spPr>
      </p:pic>
    </p:spTree>
    <p:extLst>
      <p:ext uri="{BB962C8B-B14F-4D97-AF65-F5344CB8AC3E}">
        <p14:creationId xmlns:p14="http://schemas.microsoft.com/office/powerpoint/2010/main" val="1915356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3000" b="-2000"/>
          </a:stretch>
        </a:blipFill>
        <a:effectLst/>
      </p:bgPr>
    </p:bg>
    <p:spTree>
      <p:nvGrpSpPr>
        <p:cNvPr id="1" name=""/>
        <p:cNvGrpSpPr/>
        <p:nvPr/>
      </p:nvGrpSpPr>
      <p:grpSpPr>
        <a:xfrm>
          <a:off x="0" y="0"/>
          <a:ext cx="0" cy="0"/>
          <a:chOff x="0" y="0"/>
          <a:chExt cx="0" cy="0"/>
        </a:xfrm>
      </p:grpSpPr>
      <p:sp>
        <p:nvSpPr>
          <p:cNvPr id="45" name="Title 44">
            <a:extLst>
              <a:ext uri="{FF2B5EF4-FFF2-40B4-BE49-F238E27FC236}">
                <a16:creationId xmlns:a16="http://schemas.microsoft.com/office/drawing/2014/main" id="{AE45A4CA-3BC5-609E-C728-1B2CE5661C33}"/>
              </a:ext>
            </a:extLst>
          </p:cNvPr>
          <p:cNvSpPr>
            <a:spLocks noGrp="1"/>
          </p:cNvSpPr>
          <p:nvPr>
            <p:ph type="title"/>
          </p:nvPr>
        </p:nvSpPr>
        <p:spPr/>
        <p:txBody>
          <a:bodyPr>
            <a:normAutofit/>
          </a:bodyPr>
          <a:lstStyle/>
          <a:p>
            <a:pPr algn="just"/>
            <a:r>
              <a:rPr lang="en-AU" b="1" dirty="0">
                <a:solidFill>
                  <a:schemeClr val="accent1"/>
                </a:solidFill>
                <a:effectLst/>
                <a:latin typeface="Calibri" panose="020F0502020204030204" pitchFamily="34" charset="0"/>
                <a:ea typeface="Times New Roman" panose="02020603050405020304" pitchFamily="18" charset="0"/>
                <a:cs typeface="Calibri" panose="020F0502020204030204" pitchFamily="34" charset="0"/>
              </a:rPr>
              <a:t>Values:</a:t>
            </a:r>
            <a:endParaRPr lang="en-AU" dirty="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6" name="Content Placeholder 45">
            <a:extLst>
              <a:ext uri="{FF2B5EF4-FFF2-40B4-BE49-F238E27FC236}">
                <a16:creationId xmlns:a16="http://schemas.microsoft.com/office/drawing/2014/main" id="{6C00F17F-4BCB-1A76-53C7-1FBD0BC3A7DB}"/>
              </a:ext>
            </a:extLst>
          </p:cNvPr>
          <p:cNvSpPr>
            <a:spLocks noGrp="1"/>
          </p:cNvSpPr>
          <p:nvPr>
            <p:ph idx="1"/>
          </p:nvPr>
        </p:nvSpPr>
        <p:spPr/>
        <p:txBody>
          <a:bodyPr>
            <a:normAutofit lnSpcReduction="10000"/>
          </a:bodyPr>
          <a:lstStyle/>
          <a:p>
            <a:pPr marL="342900" lvl="0" indent="-342900" algn="just">
              <a:buFont typeface="+mj-lt"/>
              <a:buAutoNum type="arabicPeriod"/>
            </a:pPr>
            <a:r>
              <a:rPr lang="en-US" sz="1800" b="1" dirty="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rPr>
              <a:t>Inclusivity:</a:t>
            </a:r>
            <a:r>
              <a:rPr lang="en-US" sz="1800" dirty="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rPr>
              <a:t> Embracing diversity and providing opportunities for all to participate in basketball and community service activities.</a:t>
            </a:r>
            <a:endParaRPr lang="en-AU" sz="1800" dirty="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buFont typeface="+mj-lt"/>
              <a:buAutoNum type="arabicPeriod"/>
            </a:pPr>
            <a:r>
              <a:rPr lang="en-US" sz="1800" b="1" dirty="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rPr>
              <a:t>Integrity</a:t>
            </a:r>
            <a:r>
              <a:rPr lang="en-US" sz="1800" dirty="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rPr>
              <a:t>: Upholding ethical standards, fairness, and transparency in all aspects of our operations, both on and off the court.</a:t>
            </a:r>
            <a:endParaRPr lang="en-AU" sz="1800" dirty="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buFont typeface="+mj-lt"/>
              <a:buAutoNum type="arabicPeriod"/>
            </a:pPr>
            <a:r>
              <a:rPr lang="en-US" sz="1800" b="1" dirty="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rPr>
              <a:t>Excellence</a:t>
            </a:r>
            <a:r>
              <a:rPr lang="en-US" sz="1800" dirty="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rPr>
              <a:t>: Striving for continuous improvement and delivering high-quality programs that have a positive impact on the Moreton Bay Region.</a:t>
            </a:r>
            <a:endParaRPr lang="en-AU" sz="1800" dirty="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buFont typeface="+mj-lt"/>
              <a:buAutoNum type="arabicPeriod"/>
            </a:pPr>
            <a:r>
              <a:rPr lang="en-US" sz="1800" b="1">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rPr>
              <a:t>Teamwork</a:t>
            </a:r>
            <a:r>
              <a:rPr lang="en-US" sz="180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rPr>
              <a:t>Fostering partnerships and teamwork within the association and with local community organizations to create meaningful change.</a:t>
            </a:r>
            <a:endParaRPr lang="en-AU" sz="1800" dirty="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buFont typeface="+mj-lt"/>
              <a:buAutoNum type="arabicPeriod"/>
            </a:pPr>
            <a:r>
              <a:rPr lang="en-US" sz="1800" b="1" dirty="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rPr>
              <a:t>Community Service</a:t>
            </a:r>
            <a:r>
              <a:rPr lang="en-US" sz="1800" dirty="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rPr>
              <a:t>: Encouraging community service and social responsibility among our members, emphasizing the importance of giving back to the local community.</a:t>
            </a:r>
            <a:endParaRPr lang="en-AU" sz="1800" dirty="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buFont typeface="+mj-lt"/>
              <a:buAutoNum type="arabicPeriod"/>
            </a:pPr>
            <a:r>
              <a:rPr lang="en-US" sz="1800" b="1" dirty="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rPr>
              <a:t>Empowerment</a:t>
            </a:r>
            <a:r>
              <a:rPr lang="en-US" sz="1800" dirty="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rPr>
              <a:t>: Empowering our junior members with life-long skills and experiences that will support their personal growth, career aspirations, and community engagement.</a:t>
            </a:r>
            <a:endParaRPr lang="en-AU" sz="1800" dirty="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AU" dirty="0"/>
          </a:p>
        </p:txBody>
      </p:sp>
      <p:sp>
        <p:nvSpPr>
          <p:cNvPr id="6" name="Footer Placeholder 5" hidden="1">
            <a:extLst>
              <a:ext uri="{FF2B5EF4-FFF2-40B4-BE49-F238E27FC236}">
                <a16:creationId xmlns:a16="http://schemas.microsoft.com/office/drawing/2014/main" id="{C3E9C78C-D9E2-CD2B-6AA8-F219650707E9}"/>
              </a:ext>
            </a:extLst>
          </p:cNvPr>
          <p:cNvSpPr>
            <a:spLocks noGrp="1"/>
          </p:cNvSpPr>
          <p:nvPr>
            <p:ph type="ftr" sz="quarter" idx="11"/>
          </p:nvPr>
        </p:nvSpPr>
        <p:spPr/>
        <p:txBody>
          <a:bodyPr/>
          <a:lstStyle/>
          <a:p>
            <a:r>
              <a:rPr lang="en-US" dirty="0"/>
              <a:t>&lt;Presentation name&gt; | </a:t>
            </a:r>
            <a:fld id="{34BFC135-72DC-4BF7-B859-2B60FF290174}" type="slidenum">
              <a:rPr lang="en-US" smtClean="0"/>
              <a:t>5</a:t>
            </a:fld>
            <a:endParaRPr lang="en-US" dirty="0"/>
          </a:p>
        </p:txBody>
      </p:sp>
      <mc:AlternateContent xmlns:mc="http://schemas.openxmlformats.org/markup-compatibility/2006" xmlns:p14="http://schemas.microsoft.com/office/powerpoint/2010/main">
        <mc:Choice Requires="p14">
          <p:contentPart p14:bwMode="auto" r:id="rId3">
            <p14:nvContentPartPr>
              <p14:cNvPr id="30" name="Ink 29" hidden="1">
                <a:extLst>
                  <a:ext uri="{FF2B5EF4-FFF2-40B4-BE49-F238E27FC236}">
                    <a16:creationId xmlns:a16="http://schemas.microsoft.com/office/drawing/2014/main" id="{2E2B6444-C53F-A9E0-F9C8-21584E677469}"/>
                  </a:ext>
                </a:extLst>
              </p14:cNvPr>
              <p14:cNvContentPartPr/>
              <p14:nvPr/>
            </p14:nvContentPartPr>
            <p14:xfrm>
              <a:off x="6675005" y="1801793"/>
              <a:ext cx="14760" cy="7200"/>
            </p14:xfrm>
          </p:contentPart>
        </mc:Choice>
        <mc:Fallback xmlns="">
          <p:pic>
            <p:nvPicPr>
              <p:cNvPr id="30" name="Ink 29" hidden="1">
                <a:extLst>
                  <a:ext uri="{FF2B5EF4-FFF2-40B4-BE49-F238E27FC236}">
                    <a16:creationId xmlns:a16="http://schemas.microsoft.com/office/drawing/2014/main" id="{2E2B6444-C53F-A9E0-F9C8-21584E677469}"/>
                  </a:ext>
                </a:extLst>
              </p:cNvPr>
              <p:cNvPicPr/>
              <p:nvPr/>
            </p:nvPicPr>
            <p:blipFill>
              <a:blip r:embed="rId4"/>
              <a:stretch>
                <a:fillRect/>
              </a:stretch>
            </p:blipFill>
            <p:spPr>
              <a:xfrm>
                <a:off x="6668885" y="1795673"/>
                <a:ext cx="27000" cy="19440"/>
              </a:xfrm>
              <a:prstGeom prst="rect">
                <a:avLst/>
              </a:prstGeom>
            </p:spPr>
          </p:pic>
        </mc:Fallback>
      </mc:AlternateContent>
    </p:spTree>
    <p:extLst>
      <p:ext uri="{BB962C8B-B14F-4D97-AF65-F5344CB8AC3E}">
        <p14:creationId xmlns:p14="http://schemas.microsoft.com/office/powerpoint/2010/main" val="1893831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F6DD26"/>
            </a:gs>
            <a:gs pos="50000">
              <a:srgbClr val="D20000"/>
            </a:gs>
            <a:gs pos="100000">
              <a:srgbClr val="971103"/>
            </a:gs>
          </a:gsLst>
          <a:lin ang="10800000" scaled="1"/>
          <a:tileRect/>
        </a:gra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B77856-6D55-C8AD-B931-EE373E806980}"/>
              </a:ext>
            </a:extLst>
          </p:cNvPr>
          <p:cNvSpPr>
            <a:spLocks noGrp="1"/>
          </p:cNvSpPr>
          <p:nvPr>
            <p:ph type="title"/>
          </p:nvPr>
        </p:nvSpPr>
        <p:spPr/>
        <p:txBody>
          <a:bodyPr/>
          <a:lstStyle/>
          <a:p>
            <a:r>
              <a:rPr lang="en-AU" sz="3600" dirty="0">
                <a:effectLst/>
                <a:latin typeface="Calibri" panose="020F0502020204030204" pitchFamily="34" charset="0"/>
                <a:ea typeface="Times New Roman" panose="02020603050405020304" pitchFamily="18" charset="0"/>
                <a:cs typeface="Times New Roman" panose="02020603050405020304" pitchFamily="18" charset="0"/>
              </a:rPr>
              <a:t>Strategic Priorities</a:t>
            </a:r>
            <a:br>
              <a:rPr lang="en-AU" sz="3600" dirty="0">
                <a:effectLst/>
                <a:latin typeface="Calibri" panose="020F0502020204030204" pitchFamily="34" charset="0"/>
                <a:ea typeface="Times New Roman" panose="02020603050405020304" pitchFamily="18" charset="0"/>
                <a:cs typeface="Times New Roman" panose="02020603050405020304" pitchFamily="18" charset="0"/>
              </a:rPr>
            </a:br>
            <a:endParaRPr lang="en-AU" dirty="0"/>
          </a:p>
        </p:txBody>
      </p:sp>
      <p:sp>
        <p:nvSpPr>
          <p:cNvPr id="4" name="Content Placeholder 3">
            <a:extLst>
              <a:ext uri="{FF2B5EF4-FFF2-40B4-BE49-F238E27FC236}">
                <a16:creationId xmlns:a16="http://schemas.microsoft.com/office/drawing/2014/main" id="{FB82BF03-4549-8ED2-A294-64E24A12A97B}"/>
              </a:ext>
            </a:extLst>
          </p:cNvPr>
          <p:cNvSpPr>
            <a:spLocks noGrp="1"/>
          </p:cNvSpPr>
          <p:nvPr>
            <p:ph idx="1"/>
          </p:nvPr>
        </p:nvSpPr>
        <p:spPr/>
        <p:txBody>
          <a:bodyPr>
            <a:normAutofit/>
          </a:bodyPr>
          <a:lstStyle/>
          <a:p>
            <a:pPr marL="228600" marR="3175">
              <a:lnSpc>
                <a:spcPct val="115000"/>
              </a:lnSpc>
              <a:spcAft>
                <a:spcPts val="1000"/>
              </a:spcAft>
            </a:pPr>
            <a:r>
              <a:rPr lang="en-AU" b="1" dirty="0">
                <a:effectLst/>
                <a:latin typeface="Calibri" panose="020F0502020204030204" pitchFamily="34" charset="0"/>
                <a:ea typeface="Times New Roman" panose="02020603050405020304" pitchFamily="18" charset="0"/>
                <a:cs typeface="Times New Roman" panose="02020603050405020304" pitchFamily="18" charset="0"/>
              </a:rPr>
              <a:t>Grow:</a:t>
            </a:r>
            <a:r>
              <a:rPr lang="en-AU" dirty="0">
                <a:effectLst/>
                <a:latin typeface="Calibri" panose="020F0502020204030204" pitchFamily="34" charset="0"/>
                <a:ea typeface="Times New Roman" panose="02020603050405020304" pitchFamily="18" charset="0"/>
                <a:cs typeface="Times New Roman" panose="02020603050405020304" pitchFamily="18" charset="0"/>
              </a:rPr>
              <a:t> </a:t>
            </a:r>
            <a:r>
              <a:rPr lang="en-AU" sz="1800" dirty="0">
                <a:effectLst/>
                <a:latin typeface="Calibri" panose="020F0502020204030204" pitchFamily="34" charset="0"/>
                <a:ea typeface="Times New Roman" panose="02020603050405020304" pitchFamily="18" charset="0"/>
                <a:cs typeface="Times New Roman" panose="02020603050405020304" pitchFamily="18" charset="0"/>
              </a:rPr>
              <a:t>Increase basketball participation and inclusivity within the Moreton Bay region.</a:t>
            </a:r>
          </a:p>
          <a:p>
            <a:pPr marL="228600" marR="3175">
              <a:lnSpc>
                <a:spcPct val="115000"/>
              </a:lnSpc>
              <a:spcAft>
                <a:spcPts val="1000"/>
              </a:spcAft>
            </a:pPr>
            <a:r>
              <a:rPr lang="en-AU" b="1" dirty="0">
                <a:effectLst/>
                <a:latin typeface="Calibri" panose="020F0502020204030204" pitchFamily="34" charset="0"/>
                <a:ea typeface="Times New Roman" panose="02020603050405020304" pitchFamily="18" charset="0"/>
                <a:cs typeface="Times New Roman" panose="02020603050405020304" pitchFamily="18" charset="0"/>
              </a:rPr>
              <a:t>Inspire:</a:t>
            </a:r>
            <a:r>
              <a:rPr lang="en-AU" dirty="0">
                <a:effectLst/>
                <a:latin typeface="Calibri" panose="020F0502020204030204" pitchFamily="34" charset="0"/>
                <a:ea typeface="Times New Roman" panose="02020603050405020304" pitchFamily="18" charset="0"/>
                <a:cs typeface="Times New Roman" panose="02020603050405020304" pitchFamily="18" charset="0"/>
              </a:rPr>
              <a:t> </a:t>
            </a:r>
            <a:r>
              <a:rPr lang="en-AU" sz="1800" dirty="0">
                <a:effectLst/>
                <a:latin typeface="Calibri" panose="020F0502020204030204" pitchFamily="34" charset="0"/>
                <a:ea typeface="Times New Roman" panose="02020603050405020304" pitchFamily="18" charset="0"/>
                <a:cs typeface="Times New Roman" panose="02020603050405020304" pitchFamily="18" charset="0"/>
              </a:rPr>
              <a:t>Inspire positive social impact within the community through basketball initiatives.</a:t>
            </a:r>
          </a:p>
          <a:p>
            <a:pPr marL="228600" marR="3175">
              <a:lnSpc>
                <a:spcPct val="115000"/>
              </a:lnSpc>
              <a:spcAft>
                <a:spcPts val="1000"/>
              </a:spcAft>
            </a:pPr>
            <a:r>
              <a:rPr lang="en-AU" b="1" dirty="0">
                <a:effectLst/>
                <a:latin typeface="Calibri" panose="020F0502020204030204" pitchFamily="34" charset="0"/>
                <a:ea typeface="Times New Roman" panose="02020603050405020304" pitchFamily="18" charset="0"/>
                <a:cs typeface="Times New Roman" panose="02020603050405020304" pitchFamily="18" charset="0"/>
              </a:rPr>
              <a:t>Develop:</a:t>
            </a:r>
            <a:r>
              <a:rPr lang="en-AU" dirty="0">
                <a:effectLst/>
                <a:latin typeface="Calibri" panose="020F0502020204030204" pitchFamily="34" charset="0"/>
                <a:ea typeface="Times New Roman" panose="02020603050405020304" pitchFamily="18" charset="0"/>
                <a:cs typeface="Times New Roman" panose="02020603050405020304" pitchFamily="18" charset="0"/>
              </a:rPr>
              <a:t> </a:t>
            </a:r>
            <a:r>
              <a:rPr lang="en-AU" sz="1800" dirty="0">
                <a:effectLst/>
                <a:latin typeface="Calibri" panose="020F0502020204030204" pitchFamily="34" charset="0"/>
                <a:ea typeface="Times New Roman" panose="02020603050405020304" pitchFamily="18" charset="0"/>
                <a:cs typeface="Times New Roman" panose="02020603050405020304" pitchFamily="18" charset="0"/>
              </a:rPr>
              <a:t>Enhance the skills and capabilities of players, coaches, officials, and the organization.</a:t>
            </a:r>
          </a:p>
          <a:p>
            <a:pPr marL="228600" marR="3175">
              <a:lnSpc>
                <a:spcPct val="115000"/>
              </a:lnSpc>
              <a:spcAft>
                <a:spcPts val="1000"/>
              </a:spcAft>
            </a:pPr>
            <a:r>
              <a:rPr lang="en-AU" b="1" dirty="0">
                <a:effectLst/>
                <a:latin typeface="Calibri" panose="020F0502020204030204" pitchFamily="34" charset="0"/>
                <a:ea typeface="Times New Roman" panose="02020603050405020304" pitchFamily="18" charset="0"/>
                <a:cs typeface="Times New Roman" panose="02020603050405020304" pitchFamily="18" charset="0"/>
              </a:rPr>
              <a:t>Lead:</a:t>
            </a:r>
            <a:r>
              <a:rPr lang="en-AU" dirty="0">
                <a:effectLst/>
                <a:latin typeface="Calibri" panose="020F0502020204030204" pitchFamily="34" charset="0"/>
                <a:ea typeface="Times New Roman" panose="02020603050405020304" pitchFamily="18" charset="0"/>
                <a:cs typeface="Times New Roman" panose="02020603050405020304" pitchFamily="18" charset="0"/>
              </a:rPr>
              <a:t> </a:t>
            </a:r>
            <a:r>
              <a:rPr lang="en-AU" sz="1800" dirty="0">
                <a:effectLst/>
                <a:latin typeface="Calibri" panose="020F0502020204030204" pitchFamily="34" charset="0"/>
                <a:ea typeface="Times New Roman" panose="02020603050405020304" pitchFamily="18" charset="0"/>
                <a:cs typeface="Times New Roman" panose="02020603050405020304" pitchFamily="18" charset="0"/>
              </a:rPr>
              <a:t>Demonstrate exemplary leadership within the sporting community and deliver exceptional member experiences.</a:t>
            </a:r>
          </a:p>
          <a:p>
            <a:endParaRPr lang="en-AU" dirty="0"/>
          </a:p>
        </p:txBody>
      </p:sp>
      <p:sp>
        <p:nvSpPr>
          <p:cNvPr id="2" name="Footer Placeholder 1">
            <a:extLst>
              <a:ext uri="{FF2B5EF4-FFF2-40B4-BE49-F238E27FC236}">
                <a16:creationId xmlns:a16="http://schemas.microsoft.com/office/drawing/2014/main" id="{8A022EDC-5B60-9F3A-FE29-0EAC4CF9A2F1}"/>
              </a:ext>
            </a:extLst>
          </p:cNvPr>
          <p:cNvSpPr>
            <a:spLocks noGrp="1"/>
          </p:cNvSpPr>
          <p:nvPr>
            <p:ph type="ftr" sz="quarter" idx="11"/>
          </p:nvPr>
        </p:nvSpPr>
        <p:spPr/>
        <p:txBody>
          <a:bodyPr/>
          <a:lstStyle/>
          <a:p>
            <a:r>
              <a:rPr lang="en-US" dirty="0"/>
              <a:t>Strategic Plan 2024-27| </a:t>
            </a:r>
            <a:fld id="{C26D1979-97C8-4A98-92BE-0F083B0D27EB}" type="slidenum">
              <a:rPr lang="en-US" smtClean="0"/>
              <a:t>6</a:t>
            </a:fld>
            <a:endParaRPr lang="en-US" dirty="0"/>
          </a:p>
        </p:txBody>
      </p:sp>
      <p:pic>
        <p:nvPicPr>
          <p:cNvPr id="6" name="Picture 5" descr="A logo of a basketball with flames&#10;&#10;Description automatically generated">
            <a:extLst>
              <a:ext uri="{FF2B5EF4-FFF2-40B4-BE49-F238E27FC236}">
                <a16:creationId xmlns:a16="http://schemas.microsoft.com/office/drawing/2014/main" id="{3931EC13-C49E-1FA6-BF2E-801413407085}"/>
              </a:ext>
            </a:extLst>
          </p:cNvPr>
          <p:cNvPicPr>
            <a:picLocks noChangeAspect="1"/>
          </p:cNvPicPr>
          <p:nvPr/>
        </p:nvPicPr>
        <p:blipFill>
          <a:blip r:embed="rId2"/>
          <a:stretch>
            <a:fillRect/>
          </a:stretch>
        </p:blipFill>
        <p:spPr>
          <a:xfrm>
            <a:off x="10117579" y="0"/>
            <a:ext cx="2074421" cy="2163325"/>
          </a:xfrm>
          <a:prstGeom prst="rect">
            <a:avLst/>
          </a:prstGeom>
        </p:spPr>
      </p:pic>
    </p:spTree>
    <p:extLst>
      <p:ext uri="{BB962C8B-B14F-4D97-AF65-F5344CB8AC3E}">
        <p14:creationId xmlns:p14="http://schemas.microsoft.com/office/powerpoint/2010/main" val="1583084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F6DD26"/>
            </a:gs>
            <a:gs pos="50000">
              <a:srgbClr val="D20000"/>
            </a:gs>
            <a:gs pos="100000">
              <a:srgbClr val="971103"/>
            </a:gs>
          </a:gsLst>
          <a:lin ang="10800000" scaled="1"/>
          <a:tileRect/>
        </a:gra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B77856-6D55-C8AD-B931-EE373E806980}"/>
              </a:ext>
            </a:extLst>
          </p:cNvPr>
          <p:cNvSpPr>
            <a:spLocks noGrp="1"/>
          </p:cNvSpPr>
          <p:nvPr>
            <p:ph type="title"/>
          </p:nvPr>
        </p:nvSpPr>
        <p:spPr>
          <a:xfrm>
            <a:off x="680321" y="16218"/>
            <a:ext cx="9624960" cy="1080938"/>
          </a:xfrm>
        </p:spPr>
        <p:txBody>
          <a:bodyPr/>
          <a:lstStyle/>
          <a:p>
            <a:r>
              <a:rPr lang="en-AU" dirty="0">
                <a:latin typeface="Calibri" panose="020F0502020204030204" pitchFamily="34" charset="0"/>
                <a:cs typeface="Times New Roman" panose="02020603050405020304" pitchFamily="18" charset="0"/>
              </a:rPr>
              <a:t>Strategic Priority 1 - Grow</a:t>
            </a:r>
            <a:endParaRPr lang="en-AU" dirty="0"/>
          </a:p>
        </p:txBody>
      </p:sp>
      <p:sp>
        <p:nvSpPr>
          <p:cNvPr id="8" name="Text Placeholder 7">
            <a:extLst>
              <a:ext uri="{FF2B5EF4-FFF2-40B4-BE49-F238E27FC236}">
                <a16:creationId xmlns:a16="http://schemas.microsoft.com/office/drawing/2014/main" id="{E5FCBFC8-44E0-41A3-729B-8D30FD7DA124}"/>
              </a:ext>
            </a:extLst>
          </p:cNvPr>
          <p:cNvSpPr>
            <a:spLocks noGrp="1"/>
          </p:cNvSpPr>
          <p:nvPr>
            <p:ph type="body" sz="half" idx="15"/>
          </p:nvPr>
        </p:nvSpPr>
        <p:spPr>
          <a:xfrm>
            <a:off x="680320" y="880116"/>
            <a:ext cx="11276405" cy="2913513"/>
          </a:xfrm>
        </p:spPr>
        <p:txBody>
          <a:bodyPr>
            <a:normAutofit/>
          </a:bodyPr>
          <a:lstStyle/>
          <a:p>
            <a:r>
              <a:rPr lang="en-AU" sz="1800" b="1" dirty="0">
                <a:latin typeface="Calibri" panose="020F0502020204030204" pitchFamily="34" charset="0"/>
                <a:cs typeface="Calibri" panose="020F0502020204030204" pitchFamily="34" charset="0"/>
              </a:rPr>
              <a:t>Initiative:</a:t>
            </a:r>
          </a:p>
          <a:p>
            <a:r>
              <a:rPr lang="en-GB" dirty="0">
                <a:latin typeface="Calibri" panose="020F0502020204030204" pitchFamily="34" charset="0"/>
                <a:cs typeface="Calibri" panose="020F0502020204030204" pitchFamily="34" charset="0"/>
              </a:rPr>
              <a:t>1. Develop targeted marketing campaigns to attract new players and participants.</a:t>
            </a:r>
          </a:p>
          <a:p>
            <a:r>
              <a:rPr lang="en-GB" dirty="0">
                <a:latin typeface="Calibri" panose="020F0502020204030204" pitchFamily="34" charset="0"/>
                <a:cs typeface="Calibri" panose="020F0502020204030204" pitchFamily="34" charset="0"/>
              </a:rPr>
              <a:t>2. Establish school outreach programs that not only promote basketball but also encourage community engagement and service among our junior members; including Aussie Hoop program and developing an Educational Basketball Scholarship program.</a:t>
            </a:r>
          </a:p>
          <a:p>
            <a:r>
              <a:rPr lang="en-GB" dirty="0">
                <a:latin typeface="Calibri" panose="020F0502020204030204" pitchFamily="34" charset="0"/>
                <a:cs typeface="Calibri" panose="020F0502020204030204" pitchFamily="34" charset="0"/>
              </a:rPr>
              <a:t>3. Expand our reach across the whole Moreton Bay Region with a focus on increasing opportunities for members of all ages 6+ to play and train closer to home.</a:t>
            </a:r>
          </a:p>
          <a:p>
            <a:r>
              <a:rPr lang="en-GB" dirty="0">
                <a:latin typeface="Calibri" panose="020F0502020204030204" pitchFamily="34" charset="0"/>
                <a:cs typeface="Calibri" panose="020F0502020204030204" pitchFamily="34" charset="0"/>
              </a:rPr>
              <a:t>4. Create inclusive programs for individuals with diverse backgrounds and abilities that actively address local community needs.</a:t>
            </a:r>
          </a:p>
          <a:p>
            <a:r>
              <a:rPr lang="en-GB" dirty="0">
                <a:latin typeface="Calibri" panose="020F0502020204030204" pitchFamily="34" charset="0"/>
                <a:cs typeface="Calibri" panose="020F0502020204030204" pitchFamily="34" charset="0"/>
              </a:rPr>
              <a:t>5. Increase and diversify revenue streams including sponsorship, grants and fundraising to reduce reliance on membership revenues.</a:t>
            </a:r>
          </a:p>
          <a:p>
            <a:endParaRPr lang="en-AU" dirty="0"/>
          </a:p>
        </p:txBody>
      </p:sp>
      <p:sp>
        <p:nvSpPr>
          <p:cNvPr id="9" name="Text Placeholder 8">
            <a:extLst>
              <a:ext uri="{FF2B5EF4-FFF2-40B4-BE49-F238E27FC236}">
                <a16:creationId xmlns:a16="http://schemas.microsoft.com/office/drawing/2014/main" id="{BBA77DB0-9472-182C-8E57-52981FD9ABA5}"/>
              </a:ext>
            </a:extLst>
          </p:cNvPr>
          <p:cNvSpPr>
            <a:spLocks noGrp="1"/>
          </p:cNvSpPr>
          <p:nvPr>
            <p:ph type="body" sz="half" idx="16"/>
          </p:nvPr>
        </p:nvSpPr>
        <p:spPr>
          <a:xfrm>
            <a:off x="680321" y="3780184"/>
            <a:ext cx="8018678" cy="2759571"/>
          </a:xfrm>
        </p:spPr>
        <p:txBody>
          <a:bodyPr>
            <a:normAutofit fontScale="77500" lnSpcReduction="20000"/>
          </a:bodyPr>
          <a:lstStyle/>
          <a:p>
            <a:r>
              <a:rPr lang="en-AU" sz="1800" b="1" i="1" dirty="0">
                <a:latin typeface="Calibri" panose="020F0502020204030204" pitchFamily="34" charset="0"/>
                <a:cs typeface="Calibri" panose="020F0502020204030204" pitchFamily="34" charset="0"/>
              </a:rPr>
              <a:t>Key Performance Indicators:</a:t>
            </a:r>
          </a:p>
          <a:p>
            <a:r>
              <a:rPr lang="en-GB" i="1" dirty="0">
                <a:latin typeface="Calibri" panose="020F0502020204030204" pitchFamily="34" charset="0"/>
                <a:cs typeface="Calibri" panose="020F0502020204030204" pitchFamily="34" charset="0"/>
              </a:rPr>
              <a:t>KPI 1: Increase in the number of new players and participants registered by 15% annually.</a:t>
            </a:r>
          </a:p>
          <a:p>
            <a:r>
              <a:rPr lang="en-GB" i="1" dirty="0">
                <a:latin typeface="Calibri" panose="020F0502020204030204" pitchFamily="34" charset="0"/>
                <a:cs typeface="Calibri" panose="020F0502020204030204" pitchFamily="34" charset="0"/>
              </a:rPr>
              <a:t>KPI 2: Launch the Educational Basketball Scholarship program at a minimum of 5 new schools each year focused on areas of expanded growth.  Attracting 180 new scholarship recipients annually, based on student/member behaviour, community service involvement, and achieving fundraising targets.</a:t>
            </a:r>
          </a:p>
          <a:p>
            <a:r>
              <a:rPr lang="en-GB" i="1" dirty="0">
                <a:latin typeface="Calibri" panose="020F0502020204030204" pitchFamily="34" charset="0"/>
                <a:cs typeface="Calibri" panose="020F0502020204030204" pitchFamily="34" charset="0"/>
              </a:rPr>
              <a:t>KPI 3: Attract a minimum of 50 junior members through the Aussie Hoop/ Junior development program and start a weekly mini-ball competition for kids 6+.</a:t>
            </a:r>
          </a:p>
          <a:p>
            <a:r>
              <a:rPr lang="en-GB" i="1" dirty="0">
                <a:latin typeface="Calibri" panose="020F0502020204030204" pitchFamily="34" charset="0"/>
                <a:cs typeface="Calibri" panose="020F0502020204030204" pitchFamily="34" charset="0"/>
              </a:rPr>
              <a:t>KPI 4: Open a new satellite domestic competition location (and associated training locations) each year in a different area of the Moreton Bay Region, resulting in members accessing basketball competition and training closer to home.</a:t>
            </a:r>
          </a:p>
          <a:p>
            <a:r>
              <a:rPr lang="en-GB" i="1" dirty="0">
                <a:latin typeface="Calibri" panose="020F0502020204030204" pitchFamily="34" charset="0"/>
                <a:cs typeface="Calibri" panose="020F0502020204030204" pitchFamily="34" charset="0"/>
              </a:rPr>
              <a:t>KPI 5: Establish an inclusive (wheelchair) basketball team to play in the local social Spinners association and Basketball Queensland competitions. With the aim to develop a domestic competition if there is a demand. </a:t>
            </a:r>
          </a:p>
          <a:p>
            <a:r>
              <a:rPr lang="en-GB" i="1" dirty="0">
                <a:latin typeface="Calibri" panose="020F0502020204030204" pitchFamily="34" charset="0"/>
                <a:cs typeface="Calibri" panose="020F0502020204030204" pitchFamily="34" charset="0"/>
              </a:rPr>
              <a:t>KPI 6: Establish a local inclusive basketball competition for those with intellectual disability/autism and partner with the Special Olympics Australia organisation. </a:t>
            </a:r>
          </a:p>
          <a:p>
            <a:r>
              <a:rPr lang="en-GB" i="1" dirty="0">
                <a:latin typeface="Calibri" panose="020F0502020204030204" pitchFamily="34" charset="0"/>
                <a:cs typeface="Calibri" panose="020F0502020204030204" pitchFamily="34" charset="0"/>
              </a:rPr>
              <a:t>KPI 7: 10% annual growth of non-membership revenues through sponsorships and fundraising initiatives. </a:t>
            </a:r>
          </a:p>
          <a:p>
            <a:endParaRPr lang="en-AU" b="1" dirty="0"/>
          </a:p>
        </p:txBody>
      </p:sp>
      <p:sp>
        <p:nvSpPr>
          <p:cNvPr id="10" name="Text Placeholder 9">
            <a:extLst>
              <a:ext uri="{FF2B5EF4-FFF2-40B4-BE49-F238E27FC236}">
                <a16:creationId xmlns:a16="http://schemas.microsoft.com/office/drawing/2014/main" id="{4E39B7E0-3953-0570-656F-48FF7EFDE8FB}"/>
              </a:ext>
            </a:extLst>
          </p:cNvPr>
          <p:cNvSpPr>
            <a:spLocks noGrp="1"/>
          </p:cNvSpPr>
          <p:nvPr>
            <p:ph type="body" sz="half" idx="17"/>
          </p:nvPr>
        </p:nvSpPr>
        <p:spPr>
          <a:xfrm>
            <a:off x="8886701" y="3793629"/>
            <a:ext cx="3070025" cy="2913513"/>
          </a:xfrm>
        </p:spPr>
        <p:txBody>
          <a:bodyPr>
            <a:normAutofit fontScale="77500" lnSpcReduction="20000"/>
          </a:bodyPr>
          <a:lstStyle/>
          <a:p>
            <a:r>
              <a:rPr lang="en-AU" sz="1800" b="1" i="1" dirty="0">
                <a:latin typeface="Calibri" panose="020F0502020204030204" pitchFamily="34" charset="0"/>
                <a:cs typeface="Calibri" panose="020F0502020204030204" pitchFamily="34" charset="0"/>
              </a:rPr>
              <a:t>2027 Targets:</a:t>
            </a:r>
          </a:p>
          <a:p>
            <a:r>
              <a:rPr lang="en-GB" i="1" dirty="0">
                <a:latin typeface="Calibri" panose="020F0502020204030204" pitchFamily="34" charset="0"/>
                <a:cs typeface="Calibri" panose="020F0502020204030204" pitchFamily="34" charset="0"/>
              </a:rPr>
              <a:t>1. 1800 members across the Moreton Bay Region</a:t>
            </a:r>
          </a:p>
          <a:p>
            <a:r>
              <a:rPr lang="en-GB" i="1" dirty="0">
                <a:latin typeface="Calibri" panose="020F0502020204030204" pitchFamily="34" charset="0"/>
                <a:cs typeface="Calibri" panose="020F0502020204030204" pitchFamily="34" charset="0"/>
              </a:rPr>
              <a:t>2. Enter teams in all divisions, age groups and genders for QSL and BQJBC </a:t>
            </a:r>
          </a:p>
          <a:p>
            <a:r>
              <a:rPr lang="en-GB" i="1" dirty="0">
                <a:latin typeface="Calibri" panose="020F0502020204030204" pitchFamily="34" charset="0"/>
                <a:cs typeface="Calibri" panose="020F0502020204030204" pitchFamily="34" charset="0"/>
              </a:rPr>
              <a:t>3. 1000+ members that are scholarship recipients</a:t>
            </a:r>
          </a:p>
          <a:p>
            <a:r>
              <a:rPr lang="en-GB" i="1" dirty="0">
                <a:latin typeface="Calibri" panose="020F0502020204030204" pitchFamily="34" charset="0"/>
                <a:cs typeface="Calibri" panose="020F0502020204030204" pitchFamily="34" charset="0"/>
              </a:rPr>
              <a:t>4. Competition is expanded to include kids 6+</a:t>
            </a:r>
          </a:p>
          <a:p>
            <a:r>
              <a:rPr lang="en-GB" i="1" dirty="0">
                <a:latin typeface="Calibri" panose="020F0502020204030204" pitchFamily="34" charset="0"/>
                <a:cs typeface="Calibri" panose="020F0502020204030204" pitchFamily="34" charset="0"/>
              </a:rPr>
              <a:t>5. 5 locations across the Moreton Bay Region running domestic competitions, and associated training.</a:t>
            </a:r>
          </a:p>
          <a:p>
            <a:r>
              <a:rPr lang="en-GB" i="1" dirty="0">
                <a:latin typeface="Calibri" panose="020F0502020204030204" pitchFamily="34" charset="0"/>
                <a:cs typeface="Calibri" panose="020F0502020204030204" pitchFamily="34" charset="0"/>
              </a:rPr>
              <a:t>6. Create domestic inclusive basketball competition(s) for both physically and intellectually disabled members.</a:t>
            </a:r>
          </a:p>
          <a:p>
            <a:r>
              <a:rPr lang="en-GB" i="1" dirty="0">
                <a:latin typeface="Calibri" panose="020F0502020204030204" pitchFamily="34" charset="0"/>
                <a:cs typeface="Calibri" panose="020F0502020204030204" pitchFamily="34" charset="0"/>
              </a:rPr>
              <a:t>7. 35% of total revenues come from non-membership revenues.</a:t>
            </a:r>
          </a:p>
          <a:p>
            <a:endParaRPr lang="en-AU" b="1" dirty="0"/>
          </a:p>
        </p:txBody>
      </p:sp>
      <p:sp>
        <p:nvSpPr>
          <p:cNvPr id="2" name="Footer Placeholder 1">
            <a:extLst>
              <a:ext uri="{FF2B5EF4-FFF2-40B4-BE49-F238E27FC236}">
                <a16:creationId xmlns:a16="http://schemas.microsoft.com/office/drawing/2014/main" id="{8A022EDC-5B60-9F3A-FE29-0EAC4CF9A2F1}"/>
              </a:ext>
            </a:extLst>
          </p:cNvPr>
          <p:cNvSpPr>
            <a:spLocks noGrp="1"/>
          </p:cNvSpPr>
          <p:nvPr>
            <p:ph type="ftr" sz="quarter" idx="11"/>
          </p:nvPr>
        </p:nvSpPr>
        <p:spPr>
          <a:xfrm>
            <a:off x="77806" y="6414311"/>
            <a:ext cx="6870660" cy="365125"/>
          </a:xfrm>
        </p:spPr>
        <p:txBody>
          <a:bodyPr/>
          <a:lstStyle/>
          <a:p>
            <a:r>
              <a:rPr lang="en-US" dirty="0"/>
              <a:t>Strategic Plan 2024-27| </a:t>
            </a:r>
            <a:fld id="{C26D1979-97C8-4A98-92BE-0F083B0D27EB}" type="slidenum">
              <a:rPr lang="en-US" smtClean="0"/>
              <a:t>7</a:t>
            </a:fld>
            <a:endParaRPr lang="en-US" dirty="0"/>
          </a:p>
        </p:txBody>
      </p:sp>
      <p:pic>
        <p:nvPicPr>
          <p:cNvPr id="6" name="Picture 5" descr="A logo of a basketball with flames&#10;&#10;Description automatically generated">
            <a:extLst>
              <a:ext uri="{FF2B5EF4-FFF2-40B4-BE49-F238E27FC236}">
                <a16:creationId xmlns:a16="http://schemas.microsoft.com/office/drawing/2014/main" id="{3931EC13-C49E-1FA6-BF2E-801413407085}"/>
              </a:ext>
            </a:extLst>
          </p:cNvPr>
          <p:cNvPicPr>
            <a:picLocks noChangeAspect="1"/>
          </p:cNvPicPr>
          <p:nvPr/>
        </p:nvPicPr>
        <p:blipFill>
          <a:blip r:embed="rId2"/>
          <a:stretch>
            <a:fillRect/>
          </a:stretch>
        </p:blipFill>
        <p:spPr>
          <a:xfrm>
            <a:off x="11180618" y="1"/>
            <a:ext cx="1032164" cy="1076400"/>
          </a:xfrm>
          <a:prstGeom prst="rect">
            <a:avLst/>
          </a:prstGeom>
        </p:spPr>
      </p:pic>
    </p:spTree>
    <p:extLst>
      <p:ext uri="{BB962C8B-B14F-4D97-AF65-F5344CB8AC3E}">
        <p14:creationId xmlns:p14="http://schemas.microsoft.com/office/powerpoint/2010/main" val="9969233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F6DD26"/>
            </a:gs>
            <a:gs pos="50000">
              <a:srgbClr val="D20000"/>
            </a:gs>
            <a:gs pos="100000">
              <a:srgbClr val="971103"/>
            </a:gs>
          </a:gsLst>
          <a:lin ang="10800000" scaled="1"/>
          <a:tileRect/>
        </a:gra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B77856-6D55-C8AD-B931-EE373E806980}"/>
              </a:ext>
            </a:extLst>
          </p:cNvPr>
          <p:cNvSpPr>
            <a:spLocks noGrp="1"/>
          </p:cNvSpPr>
          <p:nvPr>
            <p:ph type="title"/>
          </p:nvPr>
        </p:nvSpPr>
        <p:spPr>
          <a:xfrm>
            <a:off x="680321" y="16218"/>
            <a:ext cx="9624960" cy="1080938"/>
          </a:xfrm>
        </p:spPr>
        <p:txBody>
          <a:bodyPr/>
          <a:lstStyle/>
          <a:p>
            <a:r>
              <a:rPr lang="en-AU" dirty="0">
                <a:latin typeface="Calibri" panose="020F0502020204030204" pitchFamily="34" charset="0"/>
                <a:cs typeface="Times New Roman" panose="02020603050405020304" pitchFamily="18" charset="0"/>
              </a:rPr>
              <a:t>Strategic Priority 2 - Inspire</a:t>
            </a:r>
            <a:endParaRPr lang="en-AU" dirty="0"/>
          </a:p>
        </p:txBody>
      </p:sp>
      <p:sp>
        <p:nvSpPr>
          <p:cNvPr id="8" name="Text Placeholder 7">
            <a:extLst>
              <a:ext uri="{FF2B5EF4-FFF2-40B4-BE49-F238E27FC236}">
                <a16:creationId xmlns:a16="http://schemas.microsoft.com/office/drawing/2014/main" id="{E5FCBFC8-44E0-41A3-729B-8D30FD7DA124}"/>
              </a:ext>
            </a:extLst>
          </p:cNvPr>
          <p:cNvSpPr>
            <a:spLocks noGrp="1"/>
          </p:cNvSpPr>
          <p:nvPr>
            <p:ph type="body" sz="half" idx="15"/>
          </p:nvPr>
        </p:nvSpPr>
        <p:spPr>
          <a:xfrm>
            <a:off x="680320" y="880116"/>
            <a:ext cx="11276405" cy="2913513"/>
          </a:xfrm>
        </p:spPr>
        <p:txBody>
          <a:bodyPr>
            <a:normAutofit/>
          </a:bodyPr>
          <a:lstStyle/>
          <a:p>
            <a:pPr>
              <a:lnSpc>
                <a:spcPct val="100000"/>
              </a:lnSpc>
              <a:spcBef>
                <a:spcPts val="0"/>
              </a:spcBef>
            </a:pPr>
            <a:r>
              <a:rPr lang="en-AU" sz="1800" b="1" dirty="0">
                <a:latin typeface="Calibri" panose="020F0502020204030204" pitchFamily="34" charset="0"/>
                <a:cs typeface="Calibri" panose="020F0502020204030204" pitchFamily="34" charset="0"/>
              </a:rPr>
              <a:t>Initiative:</a:t>
            </a:r>
          </a:p>
          <a:p>
            <a:pPr marL="342900" marR="3175" lvl="0" indent="-342900">
              <a:lnSpc>
                <a:spcPct val="100000"/>
              </a:lnSpc>
              <a:spcBef>
                <a:spcPts val="0"/>
              </a:spcBef>
              <a:spcAft>
                <a:spcPts val="1000"/>
              </a:spcAft>
              <a:buSzPts val="1000"/>
              <a:buFont typeface="+mj-lt"/>
              <a:buAutoNum type="arabicPeriod"/>
              <a:tabLst>
                <a:tab pos="457200" algn="l"/>
              </a:tabLst>
            </a:pPr>
            <a:r>
              <a:rPr lang="en-AU" sz="1800" dirty="0">
                <a:effectLst/>
                <a:latin typeface="Calibri" panose="020F0502020204030204" pitchFamily="34" charset="0"/>
                <a:ea typeface="Times New Roman" panose="02020603050405020304" pitchFamily="18" charset="0"/>
                <a:cs typeface="Times New Roman" panose="02020603050405020304" pitchFamily="18" charset="0"/>
              </a:rPr>
              <a:t>Enhance digital engagement through social media campaigns, online content, and live streaming of the clubs basketball and community achievements</a:t>
            </a:r>
          </a:p>
          <a:p>
            <a:pPr marL="342900" marR="3175" lvl="0" indent="-342900">
              <a:lnSpc>
                <a:spcPct val="100000"/>
              </a:lnSpc>
              <a:spcBef>
                <a:spcPts val="0"/>
              </a:spcBef>
              <a:spcAft>
                <a:spcPts val="1000"/>
              </a:spcAft>
              <a:buSzPts val="1000"/>
              <a:buFont typeface="+mj-lt"/>
              <a:buAutoNum type="arabicPeriod"/>
              <a:tabLst>
                <a:tab pos="457200" algn="l"/>
              </a:tabLst>
            </a:pPr>
            <a:r>
              <a:rPr lang="en-AU" sz="1800" dirty="0">
                <a:effectLst/>
                <a:latin typeface="Calibri" panose="020F0502020204030204" pitchFamily="34" charset="0"/>
                <a:ea typeface="Times New Roman" panose="02020603050405020304" pitchFamily="18" charset="0"/>
                <a:cs typeface="Times New Roman" panose="02020603050405020304" pitchFamily="18" charset="0"/>
              </a:rPr>
              <a:t>Collaborate with local community organizations (</a:t>
            </a:r>
            <a:r>
              <a:rPr lang="en-AU" sz="1800" dirty="0" err="1">
                <a:effectLst/>
                <a:latin typeface="Calibri" panose="020F0502020204030204" pitchFamily="34" charset="0"/>
                <a:ea typeface="Times New Roman" panose="02020603050405020304" pitchFamily="18" charset="0"/>
                <a:cs typeface="Times New Roman" panose="02020603050405020304" pitchFamily="18" charset="0"/>
              </a:rPr>
              <a:t>e.g</a:t>
            </a:r>
            <a:r>
              <a:rPr lang="en-AU" sz="1800" dirty="0">
                <a:effectLst/>
                <a:latin typeface="Calibri" panose="020F0502020204030204" pitchFamily="34" charset="0"/>
                <a:ea typeface="Times New Roman" panose="02020603050405020304" pitchFamily="18" charset="0"/>
                <a:cs typeface="Times New Roman" panose="02020603050405020304" pitchFamily="18" charset="0"/>
              </a:rPr>
              <a:t> PCYC) and non-profits to jointly create and execute impactful community service projects, such as running basketball clinics for underprivileged and at-risk youth within the community.</a:t>
            </a:r>
          </a:p>
          <a:p>
            <a:pPr marL="342900" marR="3175" lvl="0" indent="-342900">
              <a:lnSpc>
                <a:spcPct val="100000"/>
              </a:lnSpc>
              <a:spcBef>
                <a:spcPts val="0"/>
              </a:spcBef>
              <a:spcAft>
                <a:spcPts val="1000"/>
              </a:spcAft>
              <a:buSzPts val="1000"/>
              <a:buFont typeface="+mj-lt"/>
              <a:buAutoNum type="arabicPeriod"/>
              <a:tabLst>
                <a:tab pos="457200" algn="l"/>
              </a:tabLst>
            </a:pPr>
            <a:r>
              <a:rPr lang="en-AU" sz="1800" dirty="0">
                <a:effectLst/>
                <a:latin typeface="Calibri" panose="020F0502020204030204" pitchFamily="34" charset="0"/>
                <a:ea typeface="Times New Roman" panose="02020603050405020304" pitchFamily="18" charset="0"/>
                <a:cs typeface="Times New Roman" panose="02020603050405020304" pitchFamily="18" charset="0"/>
              </a:rPr>
              <a:t>Implement social impact initiatives and events such as fund-raising activities to financially support memberships for underprivileged and minority groups.</a:t>
            </a:r>
          </a:p>
          <a:p>
            <a:endParaRPr lang="en-AU" dirty="0"/>
          </a:p>
        </p:txBody>
      </p:sp>
      <p:sp>
        <p:nvSpPr>
          <p:cNvPr id="9" name="Text Placeholder 8">
            <a:extLst>
              <a:ext uri="{FF2B5EF4-FFF2-40B4-BE49-F238E27FC236}">
                <a16:creationId xmlns:a16="http://schemas.microsoft.com/office/drawing/2014/main" id="{BBA77DB0-9472-182C-8E57-52981FD9ABA5}"/>
              </a:ext>
            </a:extLst>
          </p:cNvPr>
          <p:cNvSpPr>
            <a:spLocks noGrp="1"/>
          </p:cNvSpPr>
          <p:nvPr>
            <p:ph type="body" sz="half" idx="16"/>
          </p:nvPr>
        </p:nvSpPr>
        <p:spPr>
          <a:xfrm>
            <a:off x="680321" y="3780184"/>
            <a:ext cx="8018678" cy="2759571"/>
          </a:xfrm>
        </p:spPr>
        <p:txBody>
          <a:bodyPr>
            <a:normAutofit lnSpcReduction="10000"/>
          </a:bodyPr>
          <a:lstStyle/>
          <a:p>
            <a:r>
              <a:rPr lang="en-AU" sz="1800" b="1" i="1" dirty="0">
                <a:latin typeface="Calibri" panose="020F0502020204030204" pitchFamily="34" charset="0"/>
                <a:cs typeface="Calibri" panose="020F0502020204030204" pitchFamily="34" charset="0"/>
              </a:rPr>
              <a:t>Key Performance Indicators:</a:t>
            </a:r>
          </a:p>
          <a:p>
            <a:r>
              <a:rPr lang="en-GB" i="1" dirty="0">
                <a:latin typeface="Calibri" panose="020F0502020204030204" pitchFamily="34" charset="0"/>
                <a:cs typeface="Calibri" panose="020F0502020204030204" pitchFamily="34" charset="0"/>
              </a:rPr>
              <a:t>KPI 1: Create 3 social media posts weekly regarding the club’s basketball and community activities, attracting a minimum of 100 likes or comments per post.</a:t>
            </a:r>
          </a:p>
          <a:p>
            <a:r>
              <a:rPr lang="en-GB" i="1" dirty="0">
                <a:latin typeface="Calibri" panose="020F0502020204030204" pitchFamily="34" charset="0"/>
                <a:cs typeface="Calibri" panose="020F0502020204030204" pitchFamily="34" charset="0"/>
              </a:rPr>
              <a:t>KPI 2: Establish partnerships with at least three local community organizations, such as PCYC, to jointly develop and execute impactful community service projects.</a:t>
            </a:r>
          </a:p>
          <a:p>
            <a:r>
              <a:rPr lang="en-GB" i="1" dirty="0">
                <a:latin typeface="Calibri" panose="020F0502020204030204" pitchFamily="34" charset="0"/>
                <a:cs typeface="Calibri" panose="020F0502020204030204" pitchFamily="34" charset="0"/>
              </a:rPr>
              <a:t>KPI 3: Organize a minimum of four community basketball clinics/ fundraising events for underprivileged and at-risk youth annually, with the goal of raising funds to support memberships for underprivileged and minority groups.</a:t>
            </a:r>
          </a:p>
          <a:p>
            <a:r>
              <a:rPr lang="en-GB" i="1" dirty="0">
                <a:latin typeface="Calibri" panose="020F0502020204030204" pitchFamily="34" charset="0"/>
                <a:cs typeface="Calibri" panose="020F0502020204030204" pitchFamily="34" charset="0"/>
              </a:rPr>
              <a:t>KPI 4: Offer a minimum of 10 sponsored memberships annually to individuals from an indigenous, minority group or underprivileged background providing them access to basketball opportunities within the association.</a:t>
            </a:r>
          </a:p>
          <a:p>
            <a:endParaRPr lang="en-AU" b="1" dirty="0"/>
          </a:p>
        </p:txBody>
      </p:sp>
      <p:sp>
        <p:nvSpPr>
          <p:cNvPr id="10" name="Text Placeholder 9">
            <a:extLst>
              <a:ext uri="{FF2B5EF4-FFF2-40B4-BE49-F238E27FC236}">
                <a16:creationId xmlns:a16="http://schemas.microsoft.com/office/drawing/2014/main" id="{4E39B7E0-3953-0570-656F-48FF7EFDE8FB}"/>
              </a:ext>
            </a:extLst>
          </p:cNvPr>
          <p:cNvSpPr>
            <a:spLocks noGrp="1"/>
          </p:cNvSpPr>
          <p:nvPr>
            <p:ph type="body" sz="half" idx="17"/>
          </p:nvPr>
        </p:nvSpPr>
        <p:spPr>
          <a:xfrm>
            <a:off x="8886701" y="3793629"/>
            <a:ext cx="3070025" cy="2913513"/>
          </a:xfrm>
        </p:spPr>
        <p:txBody>
          <a:bodyPr>
            <a:normAutofit/>
          </a:bodyPr>
          <a:lstStyle/>
          <a:p>
            <a:r>
              <a:rPr lang="en-AU" sz="1800" b="1" i="1" dirty="0">
                <a:latin typeface="Calibri" panose="020F0502020204030204" pitchFamily="34" charset="0"/>
                <a:cs typeface="Calibri" panose="020F0502020204030204" pitchFamily="34" charset="0"/>
              </a:rPr>
              <a:t>2027 Targets:</a:t>
            </a:r>
          </a:p>
          <a:p>
            <a:r>
              <a:rPr lang="en-GB" i="1" dirty="0">
                <a:latin typeface="Calibri" panose="020F0502020204030204" pitchFamily="34" charset="0"/>
                <a:cs typeface="Calibri" panose="020F0502020204030204" pitchFamily="34" charset="0"/>
              </a:rPr>
              <a:t>1. On average club social media posts receive 1000 likes</a:t>
            </a:r>
          </a:p>
          <a:p>
            <a:r>
              <a:rPr lang="en-GB" i="1" dirty="0">
                <a:latin typeface="Calibri" panose="020F0502020204030204" pitchFamily="34" charset="0"/>
                <a:cs typeface="Calibri" panose="020F0502020204030204" pitchFamily="34" charset="0"/>
              </a:rPr>
              <a:t>2. Club provides free community basketball clinics for 1000 at risk youth annually.</a:t>
            </a:r>
          </a:p>
          <a:p>
            <a:r>
              <a:rPr lang="en-GB" i="1" dirty="0">
                <a:latin typeface="Calibri" panose="020F0502020204030204" pitchFamily="34" charset="0"/>
                <a:cs typeface="Calibri" panose="020F0502020204030204" pitchFamily="34" charset="0"/>
              </a:rPr>
              <a:t>3. Club non-scholarship fundraising activities sponsors 25 memberships annually to individuals from an indigenous, minority groups or underprivileged backgrounds</a:t>
            </a:r>
          </a:p>
          <a:p>
            <a:endParaRPr lang="en-AU" b="1" dirty="0"/>
          </a:p>
        </p:txBody>
      </p:sp>
      <p:sp>
        <p:nvSpPr>
          <p:cNvPr id="2" name="Footer Placeholder 1">
            <a:extLst>
              <a:ext uri="{FF2B5EF4-FFF2-40B4-BE49-F238E27FC236}">
                <a16:creationId xmlns:a16="http://schemas.microsoft.com/office/drawing/2014/main" id="{8A022EDC-5B60-9F3A-FE29-0EAC4CF9A2F1}"/>
              </a:ext>
            </a:extLst>
          </p:cNvPr>
          <p:cNvSpPr>
            <a:spLocks noGrp="1"/>
          </p:cNvSpPr>
          <p:nvPr>
            <p:ph type="ftr" sz="quarter" idx="11"/>
          </p:nvPr>
        </p:nvSpPr>
        <p:spPr>
          <a:xfrm>
            <a:off x="77806" y="6414311"/>
            <a:ext cx="6870660" cy="365125"/>
          </a:xfrm>
        </p:spPr>
        <p:txBody>
          <a:bodyPr/>
          <a:lstStyle/>
          <a:p>
            <a:r>
              <a:rPr lang="en-US" dirty="0"/>
              <a:t>Strategic Plan 2024-27| </a:t>
            </a:r>
            <a:fld id="{C26D1979-97C8-4A98-92BE-0F083B0D27EB}" type="slidenum">
              <a:rPr lang="en-US" smtClean="0"/>
              <a:t>8</a:t>
            </a:fld>
            <a:endParaRPr lang="en-US" dirty="0"/>
          </a:p>
        </p:txBody>
      </p:sp>
      <p:pic>
        <p:nvPicPr>
          <p:cNvPr id="6" name="Picture 5" descr="A logo of a basketball with flames&#10;&#10;Description automatically generated">
            <a:extLst>
              <a:ext uri="{FF2B5EF4-FFF2-40B4-BE49-F238E27FC236}">
                <a16:creationId xmlns:a16="http://schemas.microsoft.com/office/drawing/2014/main" id="{3931EC13-C49E-1FA6-BF2E-801413407085}"/>
              </a:ext>
            </a:extLst>
          </p:cNvPr>
          <p:cNvPicPr>
            <a:picLocks noChangeAspect="1"/>
          </p:cNvPicPr>
          <p:nvPr/>
        </p:nvPicPr>
        <p:blipFill>
          <a:blip r:embed="rId2"/>
          <a:stretch>
            <a:fillRect/>
          </a:stretch>
        </p:blipFill>
        <p:spPr>
          <a:xfrm>
            <a:off x="11152909" y="0"/>
            <a:ext cx="1039091" cy="1083623"/>
          </a:xfrm>
          <a:prstGeom prst="rect">
            <a:avLst/>
          </a:prstGeom>
        </p:spPr>
      </p:pic>
    </p:spTree>
    <p:extLst>
      <p:ext uri="{BB962C8B-B14F-4D97-AF65-F5344CB8AC3E}">
        <p14:creationId xmlns:p14="http://schemas.microsoft.com/office/powerpoint/2010/main" val="19615487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F6DD26"/>
            </a:gs>
            <a:gs pos="50000">
              <a:srgbClr val="D20000"/>
            </a:gs>
            <a:gs pos="100000">
              <a:srgbClr val="971103"/>
            </a:gs>
          </a:gsLst>
          <a:lin ang="10800000" scaled="1"/>
          <a:tileRect/>
        </a:gra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B77856-6D55-C8AD-B931-EE373E806980}"/>
              </a:ext>
            </a:extLst>
          </p:cNvPr>
          <p:cNvSpPr>
            <a:spLocks noGrp="1"/>
          </p:cNvSpPr>
          <p:nvPr>
            <p:ph type="title"/>
          </p:nvPr>
        </p:nvSpPr>
        <p:spPr>
          <a:xfrm>
            <a:off x="680321" y="16218"/>
            <a:ext cx="9624960" cy="1080938"/>
          </a:xfrm>
        </p:spPr>
        <p:txBody>
          <a:bodyPr/>
          <a:lstStyle/>
          <a:p>
            <a:r>
              <a:rPr lang="en-AU" dirty="0">
                <a:latin typeface="Calibri" panose="020F0502020204030204" pitchFamily="34" charset="0"/>
                <a:cs typeface="Times New Roman" panose="02020603050405020304" pitchFamily="18" charset="0"/>
              </a:rPr>
              <a:t>Strategic Priority 3 - Develop</a:t>
            </a:r>
            <a:endParaRPr lang="en-AU" dirty="0"/>
          </a:p>
        </p:txBody>
      </p:sp>
      <p:sp>
        <p:nvSpPr>
          <p:cNvPr id="8" name="Text Placeholder 7">
            <a:extLst>
              <a:ext uri="{FF2B5EF4-FFF2-40B4-BE49-F238E27FC236}">
                <a16:creationId xmlns:a16="http://schemas.microsoft.com/office/drawing/2014/main" id="{E5FCBFC8-44E0-41A3-729B-8D30FD7DA124}"/>
              </a:ext>
            </a:extLst>
          </p:cNvPr>
          <p:cNvSpPr>
            <a:spLocks noGrp="1"/>
          </p:cNvSpPr>
          <p:nvPr>
            <p:ph type="body" sz="half" idx="15"/>
          </p:nvPr>
        </p:nvSpPr>
        <p:spPr>
          <a:xfrm>
            <a:off x="680320" y="842220"/>
            <a:ext cx="11276405" cy="2913513"/>
          </a:xfrm>
        </p:spPr>
        <p:txBody>
          <a:bodyPr>
            <a:normAutofit fontScale="62500" lnSpcReduction="20000"/>
          </a:bodyPr>
          <a:lstStyle/>
          <a:p>
            <a:pPr>
              <a:lnSpc>
                <a:spcPct val="120000"/>
              </a:lnSpc>
              <a:spcBef>
                <a:spcPts val="0"/>
              </a:spcBef>
            </a:pPr>
            <a:r>
              <a:rPr lang="en-AU" sz="2200" b="1" dirty="0">
                <a:latin typeface="Calibri" panose="020F0502020204030204" pitchFamily="34" charset="0"/>
                <a:cs typeface="Calibri" panose="020F0502020204030204" pitchFamily="34" charset="0"/>
              </a:rPr>
              <a:t>Initiative:</a:t>
            </a:r>
          </a:p>
          <a:p>
            <a:pPr marL="342900" marR="3175" lvl="0" indent="-342900">
              <a:lnSpc>
                <a:spcPct val="120000"/>
              </a:lnSpc>
              <a:spcBef>
                <a:spcPts val="0"/>
              </a:spcBef>
              <a:spcAft>
                <a:spcPts val="1000"/>
              </a:spcAft>
              <a:buSzPts val="1000"/>
              <a:buFont typeface="+mj-lt"/>
              <a:buAutoNum type="arabicPeriod"/>
              <a:tabLst>
                <a:tab pos="457200" algn="l"/>
              </a:tabLst>
            </a:pPr>
            <a:r>
              <a:rPr lang="en-AU" sz="1900" dirty="0">
                <a:effectLst/>
                <a:latin typeface="Calibri" panose="020F0502020204030204" pitchFamily="34" charset="0"/>
                <a:ea typeface="Times New Roman" panose="02020603050405020304" pitchFamily="18" charset="0"/>
                <a:cs typeface="Times New Roman" panose="02020603050405020304" pitchFamily="18" charset="0"/>
              </a:rPr>
              <a:t>Launch a player development curriculum and associated training program, focusing on developing fundamental basketball skills and talent identification at each age level.</a:t>
            </a:r>
          </a:p>
          <a:p>
            <a:pPr marL="342900" marR="3175" lvl="0" indent="-342900">
              <a:lnSpc>
                <a:spcPct val="120000"/>
              </a:lnSpc>
              <a:spcBef>
                <a:spcPts val="0"/>
              </a:spcBef>
              <a:spcAft>
                <a:spcPts val="1000"/>
              </a:spcAft>
              <a:buSzPts val="1000"/>
              <a:buFont typeface="+mj-lt"/>
              <a:buAutoNum type="arabicPeriod"/>
              <a:tabLst>
                <a:tab pos="457200" algn="l"/>
              </a:tabLst>
            </a:pPr>
            <a:r>
              <a:rPr lang="en-AU" sz="1900" dirty="0">
                <a:effectLst/>
                <a:latin typeface="Calibri" panose="020F0502020204030204" pitchFamily="34" charset="0"/>
                <a:ea typeface="Times New Roman" panose="02020603050405020304" pitchFamily="18" charset="0"/>
                <a:cs typeface="Times New Roman" panose="02020603050405020304" pitchFamily="18" charset="0"/>
              </a:rPr>
              <a:t>Launch a high-performance curriculum and associated training program for identified elite players focusing on enhancing basketball skills consistent with the Basketball Queensland and Basketball Australia’s High-Performance Pathway.</a:t>
            </a:r>
          </a:p>
          <a:p>
            <a:pPr marL="342900" marR="3175" lvl="0" indent="-342900">
              <a:lnSpc>
                <a:spcPct val="120000"/>
              </a:lnSpc>
              <a:spcBef>
                <a:spcPts val="0"/>
              </a:spcBef>
              <a:spcAft>
                <a:spcPts val="1000"/>
              </a:spcAft>
              <a:buSzPts val="1000"/>
              <a:buFont typeface="+mj-lt"/>
              <a:buAutoNum type="arabicPeriod"/>
              <a:tabLst>
                <a:tab pos="457200" algn="l"/>
              </a:tabLst>
            </a:pPr>
            <a:r>
              <a:rPr lang="en-AU" sz="1900" dirty="0">
                <a:effectLst/>
                <a:latin typeface="Calibri" panose="020F0502020204030204" pitchFamily="34" charset="0"/>
                <a:ea typeface="Times New Roman" panose="02020603050405020304" pitchFamily="18" charset="0"/>
                <a:cs typeface="Times New Roman" panose="02020603050405020304" pitchFamily="18" charset="0"/>
              </a:rPr>
              <a:t>Conduct training and capacity-building workshops for coaches and officials. Including Basketball Qld High Performance Coaching Pathway.</a:t>
            </a:r>
          </a:p>
          <a:p>
            <a:pPr marL="342900" marR="3175" lvl="0" indent="-342900">
              <a:lnSpc>
                <a:spcPct val="120000"/>
              </a:lnSpc>
              <a:spcBef>
                <a:spcPts val="0"/>
              </a:spcBef>
              <a:spcAft>
                <a:spcPts val="1000"/>
              </a:spcAft>
              <a:buSzPts val="1000"/>
              <a:buFont typeface="+mj-lt"/>
              <a:buAutoNum type="arabicPeriod"/>
              <a:tabLst>
                <a:tab pos="457200" algn="l"/>
              </a:tabLst>
            </a:pPr>
            <a:r>
              <a:rPr lang="en-AU" sz="1900" dirty="0">
                <a:effectLst/>
                <a:latin typeface="Calibri" panose="020F0502020204030204" pitchFamily="34" charset="0"/>
                <a:ea typeface="Times New Roman" panose="02020603050405020304" pitchFamily="18" charset="0"/>
                <a:cs typeface="Times New Roman" panose="02020603050405020304" pitchFamily="18" charset="0"/>
              </a:rPr>
              <a:t>Build the organisational capacity including hiring and developing staff to implement the organizational strategic initiatives in a sustainable way.</a:t>
            </a:r>
          </a:p>
          <a:p>
            <a:pPr marL="342900" marR="3175" lvl="0" indent="-342900">
              <a:lnSpc>
                <a:spcPct val="120000"/>
              </a:lnSpc>
              <a:spcBef>
                <a:spcPts val="0"/>
              </a:spcBef>
              <a:spcAft>
                <a:spcPts val="1000"/>
              </a:spcAft>
              <a:buSzPts val="1000"/>
              <a:buFont typeface="+mj-lt"/>
              <a:buAutoNum type="arabicPeriod"/>
              <a:tabLst>
                <a:tab pos="457200" algn="l"/>
              </a:tabLst>
            </a:pPr>
            <a:r>
              <a:rPr lang="en-AU" sz="1900" dirty="0">
                <a:effectLst/>
                <a:latin typeface="Calibri" panose="020F0502020204030204" pitchFamily="34" charset="0"/>
                <a:ea typeface="Times New Roman" panose="02020603050405020304" pitchFamily="18" charset="0"/>
                <a:cs typeface="Times New Roman" panose="02020603050405020304" pitchFamily="18" charset="0"/>
              </a:rPr>
              <a:t>Launch a comprehensive volunteer program with an emphasis on community services within the club and the wider community as well as assist junior members develop real-world skills.</a:t>
            </a:r>
          </a:p>
          <a:p>
            <a:pPr marL="342900" marR="3175" lvl="0" indent="-342900">
              <a:lnSpc>
                <a:spcPct val="120000"/>
              </a:lnSpc>
              <a:spcBef>
                <a:spcPts val="0"/>
              </a:spcBef>
              <a:spcAft>
                <a:spcPts val="1000"/>
              </a:spcAft>
              <a:buSzPts val="1000"/>
              <a:buFont typeface="+mj-lt"/>
              <a:buAutoNum type="arabicPeriod"/>
              <a:tabLst>
                <a:tab pos="457200" algn="l"/>
              </a:tabLst>
            </a:pPr>
            <a:r>
              <a:rPr lang="en-AU" sz="1900" dirty="0">
                <a:effectLst/>
                <a:latin typeface="Calibri" panose="020F0502020204030204" pitchFamily="34" charset="0"/>
                <a:ea typeface="Times New Roman" panose="02020603050405020304" pitchFamily="18" charset="0"/>
                <a:cs typeface="Times New Roman" panose="02020603050405020304" pitchFamily="18" charset="0"/>
              </a:rPr>
              <a:t>Facilitate partnerships with local businesses and organizations to offer internships and work experience opportunities for junior members to develop real-world skills.</a:t>
            </a:r>
          </a:p>
          <a:p>
            <a:endParaRPr lang="en-AU" dirty="0"/>
          </a:p>
        </p:txBody>
      </p:sp>
      <p:sp>
        <p:nvSpPr>
          <p:cNvPr id="9" name="Text Placeholder 8">
            <a:extLst>
              <a:ext uri="{FF2B5EF4-FFF2-40B4-BE49-F238E27FC236}">
                <a16:creationId xmlns:a16="http://schemas.microsoft.com/office/drawing/2014/main" id="{BBA77DB0-9472-182C-8E57-52981FD9ABA5}"/>
              </a:ext>
            </a:extLst>
          </p:cNvPr>
          <p:cNvSpPr>
            <a:spLocks noGrp="1"/>
          </p:cNvSpPr>
          <p:nvPr>
            <p:ph type="body" sz="half" idx="16"/>
          </p:nvPr>
        </p:nvSpPr>
        <p:spPr>
          <a:xfrm>
            <a:off x="680321" y="3588327"/>
            <a:ext cx="8018678" cy="3017719"/>
          </a:xfrm>
        </p:spPr>
        <p:txBody>
          <a:bodyPr>
            <a:normAutofit fontScale="32500" lnSpcReduction="20000"/>
          </a:bodyPr>
          <a:lstStyle/>
          <a:p>
            <a:pPr>
              <a:lnSpc>
                <a:spcPct val="120000"/>
              </a:lnSpc>
              <a:spcBef>
                <a:spcPts val="0"/>
              </a:spcBef>
            </a:pPr>
            <a:r>
              <a:rPr lang="en-AU" sz="3400" b="1" i="1" dirty="0">
                <a:latin typeface="Calibri" panose="020F0502020204030204" pitchFamily="34" charset="0"/>
                <a:cs typeface="Calibri" panose="020F0502020204030204" pitchFamily="34" charset="0"/>
              </a:rPr>
              <a:t>Key Performance Indicators:</a:t>
            </a:r>
          </a:p>
          <a:p>
            <a:pPr>
              <a:lnSpc>
                <a:spcPct val="120000"/>
              </a:lnSpc>
              <a:spcBef>
                <a:spcPts val="0"/>
              </a:spcBef>
            </a:pPr>
            <a:r>
              <a:rPr lang="en-AU" sz="3100" b="1" dirty="0">
                <a:effectLst/>
                <a:latin typeface="Calibri" panose="020F0502020204030204" pitchFamily="34" charset="0"/>
                <a:ea typeface="Times New Roman" panose="02020603050405020304" pitchFamily="18" charset="0"/>
                <a:cs typeface="Times New Roman" panose="02020603050405020304" pitchFamily="18" charset="0"/>
              </a:rPr>
              <a:t>KPI 1:</a:t>
            </a:r>
            <a:r>
              <a:rPr lang="en-AU" sz="3100" dirty="0">
                <a:effectLst/>
                <a:latin typeface="Calibri" panose="020F0502020204030204" pitchFamily="34" charset="0"/>
                <a:ea typeface="Times New Roman" panose="02020603050405020304" pitchFamily="18" charset="0"/>
                <a:cs typeface="Times New Roman" panose="02020603050405020304" pitchFamily="18" charset="0"/>
              </a:rPr>
              <a:t> Successfully launch the player development curriculum and training program for each age level to be incorporated into club training.</a:t>
            </a:r>
          </a:p>
          <a:p>
            <a:pPr>
              <a:lnSpc>
                <a:spcPct val="120000"/>
              </a:lnSpc>
              <a:spcBef>
                <a:spcPts val="0"/>
              </a:spcBef>
            </a:pPr>
            <a:r>
              <a:rPr lang="en-AU" sz="3100" b="1" dirty="0">
                <a:effectLst/>
                <a:latin typeface="Calibri" panose="020F0502020204030204" pitchFamily="34" charset="0"/>
                <a:ea typeface="Times New Roman" panose="02020603050405020304" pitchFamily="18" charset="0"/>
                <a:cs typeface="Times New Roman" panose="02020603050405020304" pitchFamily="18" charset="0"/>
              </a:rPr>
              <a:t>KPI 2</a:t>
            </a:r>
            <a:r>
              <a:rPr lang="en-AU" sz="3100" dirty="0">
                <a:effectLst/>
                <a:latin typeface="Calibri" panose="020F0502020204030204" pitchFamily="34" charset="0"/>
                <a:ea typeface="Times New Roman" panose="02020603050405020304" pitchFamily="18" charset="0"/>
                <a:cs typeface="Times New Roman" panose="02020603050405020304" pitchFamily="18" charset="0"/>
              </a:rPr>
              <a:t>: Annually assess the progress of players through end of season evaluations and representative team try outs for elite talent identification and to provide feedback to players for improvements in fundamental basketball skills.</a:t>
            </a:r>
          </a:p>
          <a:p>
            <a:pPr>
              <a:lnSpc>
                <a:spcPct val="120000"/>
              </a:lnSpc>
              <a:spcBef>
                <a:spcPts val="0"/>
              </a:spcBef>
            </a:pPr>
            <a:r>
              <a:rPr lang="en-AU" sz="3100" b="1" dirty="0">
                <a:effectLst/>
                <a:latin typeface="Calibri" panose="020F0502020204030204" pitchFamily="34" charset="0"/>
                <a:ea typeface="Times New Roman" panose="02020603050405020304" pitchFamily="18" charset="0"/>
                <a:cs typeface="Times New Roman" panose="02020603050405020304" pitchFamily="18" charset="0"/>
              </a:rPr>
              <a:t>KPI 3:</a:t>
            </a:r>
            <a:r>
              <a:rPr lang="en-AU" sz="3100" dirty="0">
                <a:effectLst/>
                <a:latin typeface="Calibri" panose="020F0502020204030204" pitchFamily="34" charset="0"/>
                <a:ea typeface="Times New Roman" panose="02020603050405020304" pitchFamily="18" charset="0"/>
                <a:cs typeface="Times New Roman" panose="02020603050405020304" pitchFamily="18" charset="0"/>
              </a:rPr>
              <a:t> Successfully launch the high-performance curriculum and training program for identified elite players ensuring alignment with Basketball Queensland and Basketball Australia's High-Performance Pathway.</a:t>
            </a:r>
          </a:p>
          <a:p>
            <a:pPr>
              <a:lnSpc>
                <a:spcPct val="120000"/>
              </a:lnSpc>
              <a:spcBef>
                <a:spcPts val="0"/>
              </a:spcBef>
            </a:pPr>
            <a:r>
              <a:rPr lang="en-AU" sz="3100" b="1" dirty="0">
                <a:effectLst/>
                <a:latin typeface="Calibri" panose="020F0502020204030204" pitchFamily="34" charset="0"/>
                <a:ea typeface="Times New Roman" panose="02020603050405020304" pitchFamily="18" charset="0"/>
                <a:cs typeface="Times New Roman" panose="02020603050405020304" pitchFamily="18" charset="0"/>
              </a:rPr>
              <a:t>KPI 4:</a:t>
            </a:r>
            <a:r>
              <a:rPr lang="en-AU" sz="3100" dirty="0">
                <a:effectLst/>
                <a:latin typeface="Calibri" panose="020F0502020204030204" pitchFamily="34" charset="0"/>
                <a:ea typeface="Times New Roman" panose="02020603050405020304" pitchFamily="18" charset="0"/>
                <a:cs typeface="Times New Roman" panose="02020603050405020304" pitchFamily="18" charset="0"/>
              </a:rPr>
              <a:t> Measure the development of elite players through skill assessments and performance evaluations ensuring alignment with the selection criteria of the Basketball Queensland and Basketball Australia's High-Performance Pathway.</a:t>
            </a:r>
          </a:p>
          <a:p>
            <a:pPr>
              <a:lnSpc>
                <a:spcPct val="120000"/>
              </a:lnSpc>
              <a:spcBef>
                <a:spcPts val="0"/>
              </a:spcBef>
            </a:pPr>
            <a:r>
              <a:rPr lang="en-AU" sz="3100" b="1" dirty="0">
                <a:effectLst/>
                <a:latin typeface="Calibri" panose="020F0502020204030204" pitchFamily="34" charset="0"/>
                <a:ea typeface="Times New Roman" panose="02020603050405020304" pitchFamily="18" charset="0"/>
                <a:cs typeface="Times New Roman" panose="02020603050405020304" pitchFamily="18" charset="0"/>
              </a:rPr>
              <a:t>KPI 5:</a:t>
            </a:r>
            <a:r>
              <a:rPr lang="en-AU" sz="3100" dirty="0">
                <a:effectLst/>
                <a:latin typeface="Calibri" panose="020F0502020204030204" pitchFamily="34" charset="0"/>
                <a:ea typeface="Times New Roman" panose="02020603050405020304" pitchFamily="18" charset="0"/>
                <a:cs typeface="Times New Roman" panose="02020603050405020304" pitchFamily="18" charset="0"/>
              </a:rPr>
              <a:t> Conduct a minimum of two annual training workshops for coaches and other officials, with participation from at least 70% of the coaching and officiating staff.</a:t>
            </a:r>
          </a:p>
          <a:p>
            <a:pPr>
              <a:lnSpc>
                <a:spcPct val="120000"/>
              </a:lnSpc>
              <a:spcBef>
                <a:spcPts val="0"/>
              </a:spcBef>
            </a:pPr>
            <a:r>
              <a:rPr lang="en-AU" sz="3100" b="1" dirty="0">
                <a:effectLst/>
                <a:latin typeface="Calibri" panose="020F0502020204030204" pitchFamily="34" charset="0"/>
                <a:ea typeface="Times New Roman" panose="02020603050405020304" pitchFamily="18" charset="0"/>
                <a:cs typeface="Times New Roman" panose="02020603050405020304" pitchFamily="18" charset="0"/>
              </a:rPr>
              <a:t>KPI 6:</a:t>
            </a:r>
            <a:r>
              <a:rPr lang="en-AU" sz="3100" dirty="0">
                <a:effectLst/>
                <a:latin typeface="Calibri" panose="020F0502020204030204" pitchFamily="34" charset="0"/>
                <a:ea typeface="Times New Roman" panose="02020603050405020304" pitchFamily="18" charset="0"/>
                <a:cs typeface="Times New Roman" panose="02020603050405020304" pitchFamily="18" charset="0"/>
              </a:rPr>
              <a:t> Evaluate the effectiveness of the workshops through participant feedback, achieving an average satisfaction rating of 80% or higher.</a:t>
            </a:r>
          </a:p>
          <a:p>
            <a:pPr>
              <a:lnSpc>
                <a:spcPct val="120000"/>
              </a:lnSpc>
              <a:spcBef>
                <a:spcPts val="0"/>
              </a:spcBef>
            </a:pPr>
            <a:r>
              <a:rPr lang="en-AU" sz="3100" b="1" dirty="0">
                <a:effectLst/>
                <a:latin typeface="Calibri" panose="020F0502020204030204" pitchFamily="34" charset="0"/>
                <a:ea typeface="Times New Roman" panose="02020603050405020304" pitchFamily="18" charset="0"/>
                <a:cs typeface="Times New Roman" panose="02020603050405020304" pitchFamily="18" charset="0"/>
              </a:rPr>
              <a:t>KPI 7:</a:t>
            </a:r>
            <a:r>
              <a:rPr lang="en-AU" sz="3100" dirty="0">
                <a:effectLst/>
                <a:latin typeface="Calibri" panose="020F0502020204030204" pitchFamily="34" charset="0"/>
                <a:ea typeface="Times New Roman" panose="02020603050405020304" pitchFamily="18" charset="0"/>
                <a:cs typeface="Times New Roman" panose="02020603050405020304" pitchFamily="18" charset="0"/>
              </a:rPr>
              <a:t> Develop a progressive organisational structure (in-line with member and financial growth) and implement a plan for hiring staff consistent with this structure to support the implementation of strategic initiatives.</a:t>
            </a:r>
          </a:p>
          <a:p>
            <a:pPr>
              <a:lnSpc>
                <a:spcPct val="120000"/>
              </a:lnSpc>
              <a:spcBef>
                <a:spcPts val="0"/>
              </a:spcBef>
            </a:pPr>
            <a:r>
              <a:rPr lang="en-AU" sz="3100" b="1" dirty="0">
                <a:effectLst/>
                <a:latin typeface="Calibri" panose="020F0502020204030204" pitchFamily="34" charset="0"/>
                <a:ea typeface="Times New Roman" panose="02020603050405020304" pitchFamily="18" charset="0"/>
                <a:cs typeface="Times New Roman" panose="02020603050405020304" pitchFamily="18" charset="0"/>
              </a:rPr>
              <a:t>KPI 8:</a:t>
            </a:r>
            <a:r>
              <a:rPr lang="en-AU" sz="3100" dirty="0">
                <a:effectLst/>
                <a:latin typeface="Calibri" panose="020F0502020204030204" pitchFamily="34" charset="0"/>
                <a:ea typeface="Times New Roman" panose="02020603050405020304" pitchFamily="18" charset="0"/>
                <a:cs typeface="Times New Roman" panose="02020603050405020304" pitchFamily="18" charset="0"/>
              </a:rPr>
              <a:t> Recruit and onboard a minimum of 20 volunteers including representative players, actively engaging them and tracking time spent on community service initiatives within the club and the wider community.</a:t>
            </a:r>
          </a:p>
          <a:p>
            <a:pPr>
              <a:lnSpc>
                <a:spcPct val="120000"/>
              </a:lnSpc>
              <a:spcBef>
                <a:spcPts val="0"/>
              </a:spcBef>
            </a:pPr>
            <a:r>
              <a:rPr lang="en-AU" sz="3100" b="1" dirty="0">
                <a:effectLst/>
                <a:latin typeface="Calibri" panose="020F0502020204030204" pitchFamily="34" charset="0"/>
                <a:ea typeface="Times New Roman" panose="02020603050405020304" pitchFamily="18" charset="0"/>
                <a:cs typeface="Times New Roman" panose="02020603050405020304" pitchFamily="18" charset="0"/>
              </a:rPr>
              <a:t>KPI 9:</a:t>
            </a:r>
            <a:r>
              <a:rPr lang="en-AU" sz="3100" dirty="0">
                <a:effectLst/>
                <a:latin typeface="Calibri" panose="020F0502020204030204" pitchFamily="34" charset="0"/>
                <a:ea typeface="Times New Roman" panose="02020603050405020304" pitchFamily="18" charset="0"/>
                <a:cs typeface="Times New Roman" panose="02020603050405020304" pitchFamily="18" charset="0"/>
              </a:rPr>
              <a:t> Establish partnerships with at least two local businesses or organizations to offer internships or work experience opportunities for junior members.</a:t>
            </a:r>
          </a:p>
          <a:p>
            <a:pPr>
              <a:lnSpc>
                <a:spcPct val="120000"/>
              </a:lnSpc>
              <a:spcBef>
                <a:spcPts val="0"/>
              </a:spcBef>
            </a:pPr>
            <a:r>
              <a:rPr lang="en-AU" sz="3100" b="1" dirty="0">
                <a:effectLst/>
                <a:latin typeface="Calibri" panose="020F0502020204030204" pitchFamily="34" charset="0"/>
                <a:ea typeface="Times New Roman" panose="02020603050405020304" pitchFamily="18" charset="0"/>
                <a:cs typeface="Times New Roman" panose="02020603050405020304" pitchFamily="18" charset="0"/>
              </a:rPr>
              <a:t>KPI 10:</a:t>
            </a:r>
            <a:r>
              <a:rPr lang="en-AU" sz="3100" dirty="0">
                <a:effectLst/>
                <a:latin typeface="Calibri" panose="020F0502020204030204" pitchFamily="34" charset="0"/>
                <a:ea typeface="Times New Roman" panose="02020603050405020304" pitchFamily="18" charset="0"/>
                <a:cs typeface="Times New Roman" panose="02020603050405020304" pitchFamily="18" charset="0"/>
              </a:rPr>
              <a:t> Evaluate the effectiveness of the internships through participant feedback, achieving an average satisfaction rating of 80% or higher.</a:t>
            </a:r>
          </a:p>
          <a:p>
            <a:endParaRPr lang="en-AU" b="1" dirty="0"/>
          </a:p>
        </p:txBody>
      </p:sp>
      <p:sp>
        <p:nvSpPr>
          <p:cNvPr id="10" name="Text Placeholder 9">
            <a:extLst>
              <a:ext uri="{FF2B5EF4-FFF2-40B4-BE49-F238E27FC236}">
                <a16:creationId xmlns:a16="http://schemas.microsoft.com/office/drawing/2014/main" id="{4E39B7E0-3953-0570-656F-48FF7EFDE8FB}"/>
              </a:ext>
            </a:extLst>
          </p:cNvPr>
          <p:cNvSpPr>
            <a:spLocks noGrp="1"/>
          </p:cNvSpPr>
          <p:nvPr>
            <p:ph type="body" sz="half" idx="17"/>
          </p:nvPr>
        </p:nvSpPr>
        <p:spPr>
          <a:xfrm>
            <a:off x="8886701" y="3588327"/>
            <a:ext cx="3070025" cy="3118815"/>
          </a:xfrm>
        </p:spPr>
        <p:txBody>
          <a:bodyPr>
            <a:normAutofit fontScale="25000" lnSpcReduction="20000"/>
          </a:bodyPr>
          <a:lstStyle/>
          <a:p>
            <a:pPr>
              <a:lnSpc>
                <a:spcPct val="120000"/>
              </a:lnSpc>
              <a:spcBef>
                <a:spcPts val="0"/>
              </a:spcBef>
            </a:pPr>
            <a:r>
              <a:rPr lang="en-AU" sz="3600" b="1" i="1" dirty="0">
                <a:latin typeface="Calibri" panose="020F0502020204030204" pitchFamily="34" charset="0"/>
                <a:cs typeface="Calibri" panose="020F0502020204030204" pitchFamily="34" charset="0"/>
              </a:rPr>
              <a:t>2027 Targets:</a:t>
            </a:r>
          </a:p>
          <a:p>
            <a:pPr marL="342900" marR="3175" lvl="0" indent="-342900">
              <a:lnSpc>
                <a:spcPct val="120000"/>
              </a:lnSpc>
              <a:spcBef>
                <a:spcPts val="0"/>
              </a:spcBef>
              <a:buSzPts val="1000"/>
              <a:buFont typeface="+mj-lt"/>
              <a:buAutoNum type="arabicPeriod"/>
              <a:tabLst>
                <a:tab pos="457200" algn="l"/>
              </a:tabLst>
            </a:pPr>
            <a:r>
              <a:rPr lang="en-AU" sz="3600" dirty="0">
                <a:effectLst/>
                <a:latin typeface="Calibri" panose="020F0502020204030204" pitchFamily="34" charset="0"/>
                <a:ea typeface="Times New Roman" panose="02020603050405020304" pitchFamily="18" charset="0"/>
                <a:cs typeface="Times New Roman" panose="02020603050405020304" pitchFamily="18" charset="0"/>
              </a:rPr>
              <a:t>A player development curriculum and training program implemented and associated drills available to members on the club website.</a:t>
            </a:r>
          </a:p>
          <a:p>
            <a:pPr marL="342900" marR="3175" lvl="0" indent="-342900">
              <a:lnSpc>
                <a:spcPct val="120000"/>
              </a:lnSpc>
              <a:spcBef>
                <a:spcPts val="0"/>
              </a:spcBef>
              <a:buSzPts val="1000"/>
              <a:buFont typeface="+mj-lt"/>
              <a:buAutoNum type="arabicPeriod"/>
              <a:tabLst>
                <a:tab pos="457200" algn="l"/>
              </a:tabLst>
            </a:pPr>
            <a:r>
              <a:rPr lang="en-AU" sz="3600" dirty="0">
                <a:effectLst/>
                <a:latin typeface="Calibri" panose="020F0502020204030204" pitchFamily="34" charset="0"/>
                <a:ea typeface="Times New Roman" panose="02020603050405020304" pitchFamily="18" charset="0"/>
                <a:cs typeface="Times New Roman" panose="02020603050405020304" pitchFamily="18" charset="0"/>
              </a:rPr>
              <a:t>A high-performance curriculum and training program implemented. With 5 members selected within the Basketball Queensland High Performance Pathways.</a:t>
            </a:r>
          </a:p>
          <a:p>
            <a:pPr marL="342900" marR="3175" lvl="0" indent="-342900">
              <a:lnSpc>
                <a:spcPct val="120000"/>
              </a:lnSpc>
              <a:spcBef>
                <a:spcPts val="0"/>
              </a:spcBef>
              <a:buSzPts val="1000"/>
              <a:buFont typeface="+mj-lt"/>
              <a:buAutoNum type="arabicPeriod"/>
              <a:tabLst>
                <a:tab pos="457200" algn="l"/>
              </a:tabLst>
            </a:pPr>
            <a:r>
              <a:rPr lang="en-AU" sz="3600" dirty="0">
                <a:effectLst/>
                <a:latin typeface="Calibri" panose="020F0502020204030204" pitchFamily="34" charset="0"/>
                <a:ea typeface="Times New Roman" panose="02020603050405020304" pitchFamily="18" charset="0"/>
                <a:cs typeface="Times New Roman" panose="02020603050405020304" pitchFamily="18" charset="0"/>
              </a:rPr>
              <a:t>Host two annual Next Gen Camps for U12 and U14s</a:t>
            </a:r>
          </a:p>
          <a:p>
            <a:pPr marL="342900" marR="3175" lvl="0" indent="-342900">
              <a:lnSpc>
                <a:spcPct val="120000"/>
              </a:lnSpc>
              <a:spcBef>
                <a:spcPts val="0"/>
              </a:spcBef>
              <a:buSzPts val="1000"/>
              <a:buFont typeface="+mj-lt"/>
              <a:buAutoNum type="arabicPeriod"/>
              <a:tabLst>
                <a:tab pos="457200" algn="l"/>
              </a:tabLst>
            </a:pPr>
            <a:r>
              <a:rPr lang="en-AU" sz="3600" dirty="0">
                <a:effectLst/>
                <a:latin typeface="Calibri" panose="020F0502020204030204" pitchFamily="34" charset="0"/>
                <a:ea typeface="Times New Roman" panose="02020603050405020304" pitchFamily="18" charset="0"/>
                <a:cs typeface="Times New Roman" panose="02020603050405020304" pitchFamily="18" charset="0"/>
              </a:rPr>
              <a:t>Annual training program for coaches and club officials. With 85% of domestic teams coached by a level 1 coach. 100% of Representative teams coached by at least a level 1 or 2 coach. </a:t>
            </a:r>
          </a:p>
          <a:p>
            <a:pPr marL="342900" marR="3175" lvl="0" indent="-342900">
              <a:lnSpc>
                <a:spcPct val="120000"/>
              </a:lnSpc>
              <a:spcBef>
                <a:spcPts val="0"/>
              </a:spcBef>
              <a:buSzPts val="1000"/>
              <a:buFont typeface="+mj-lt"/>
              <a:buAutoNum type="arabicPeriod"/>
              <a:tabLst>
                <a:tab pos="457200" algn="l"/>
              </a:tabLst>
            </a:pPr>
            <a:r>
              <a:rPr lang="en-AU" sz="3600" dirty="0">
                <a:effectLst/>
                <a:latin typeface="Calibri" panose="020F0502020204030204" pitchFamily="34" charset="0"/>
                <a:ea typeface="Times New Roman" panose="02020603050405020304" pitchFamily="18" charset="0"/>
                <a:cs typeface="Times New Roman" panose="02020603050405020304" pitchFamily="18" charset="0"/>
              </a:rPr>
              <a:t>With expected growth in memberships and revenues hire a full time General Manager/CEO and necessary support staff to implement the organizational strategic initiatives in a sustainable way</a:t>
            </a:r>
          </a:p>
          <a:p>
            <a:pPr marL="342900" marR="3175" lvl="0" indent="-342900">
              <a:lnSpc>
                <a:spcPct val="120000"/>
              </a:lnSpc>
              <a:spcBef>
                <a:spcPts val="0"/>
              </a:spcBef>
              <a:buSzPts val="1000"/>
              <a:buFont typeface="+mj-lt"/>
              <a:buAutoNum type="arabicPeriod"/>
              <a:tabLst>
                <a:tab pos="457200" algn="l"/>
              </a:tabLst>
            </a:pPr>
            <a:r>
              <a:rPr lang="en-AU" sz="3600" dirty="0">
                <a:effectLst/>
                <a:latin typeface="Calibri" panose="020F0502020204030204" pitchFamily="34" charset="0"/>
                <a:ea typeface="Times New Roman" panose="02020603050405020304" pitchFamily="18" charset="0"/>
                <a:cs typeface="Times New Roman" panose="02020603050405020304" pitchFamily="18" charset="0"/>
              </a:rPr>
              <a:t>Successfully implement a volunteer program with at least 25 volunteers assisting with community service within the club and wider community</a:t>
            </a:r>
          </a:p>
          <a:p>
            <a:pPr marL="342900" marR="3175" lvl="0" indent="-342900">
              <a:lnSpc>
                <a:spcPct val="120000"/>
              </a:lnSpc>
              <a:spcBef>
                <a:spcPts val="0"/>
              </a:spcBef>
              <a:spcAft>
                <a:spcPts val="1000"/>
              </a:spcAft>
              <a:buSzPts val="1000"/>
              <a:buFont typeface="+mj-lt"/>
              <a:buAutoNum type="arabicPeriod"/>
              <a:tabLst>
                <a:tab pos="457200" algn="l"/>
              </a:tabLst>
            </a:pPr>
            <a:r>
              <a:rPr lang="en-AU" sz="3600" dirty="0">
                <a:effectLst/>
                <a:latin typeface="Calibri" panose="020F0502020204030204" pitchFamily="34" charset="0"/>
                <a:ea typeface="Times New Roman" panose="02020603050405020304" pitchFamily="18" charset="0"/>
                <a:cs typeface="Times New Roman" panose="02020603050405020304" pitchFamily="18" charset="0"/>
              </a:rPr>
              <a:t>Provide at least 2 internships annually for junior members to develop work experience and real world skills.</a:t>
            </a:r>
          </a:p>
          <a:p>
            <a:endParaRPr lang="en-AU" b="1" dirty="0"/>
          </a:p>
        </p:txBody>
      </p:sp>
      <p:sp>
        <p:nvSpPr>
          <p:cNvPr id="2" name="Footer Placeholder 1">
            <a:extLst>
              <a:ext uri="{FF2B5EF4-FFF2-40B4-BE49-F238E27FC236}">
                <a16:creationId xmlns:a16="http://schemas.microsoft.com/office/drawing/2014/main" id="{8A022EDC-5B60-9F3A-FE29-0EAC4CF9A2F1}"/>
              </a:ext>
            </a:extLst>
          </p:cNvPr>
          <p:cNvSpPr>
            <a:spLocks noGrp="1"/>
          </p:cNvSpPr>
          <p:nvPr>
            <p:ph type="ftr" sz="quarter" idx="11"/>
          </p:nvPr>
        </p:nvSpPr>
        <p:spPr>
          <a:xfrm>
            <a:off x="77806" y="6414311"/>
            <a:ext cx="6870660" cy="365125"/>
          </a:xfrm>
        </p:spPr>
        <p:txBody>
          <a:bodyPr/>
          <a:lstStyle/>
          <a:p>
            <a:r>
              <a:rPr lang="en-US" dirty="0"/>
              <a:t>Strategic Plan 2024-27| </a:t>
            </a:r>
            <a:fld id="{C26D1979-97C8-4A98-92BE-0F083B0D27EB}" type="slidenum">
              <a:rPr lang="en-US" smtClean="0"/>
              <a:t>9</a:t>
            </a:fld>
            <a:endParaRPr lang="en-US" dirty="0"/>
          </a:p>
        </p:txBody>
      </p:sp>
      <p:pic>
        <p:nvPicPr>
          <p:cNvPr id="6" name="Picture 5" descr="A logo of a basketball with flames&#10;&#10;Description automatically generated">
            <a:extLst>
              <a:ext uri="{FF2B5EF4-FFF2-40B4-BE49-F238E27FC236}">
                <a16:creationId xmlns:a16="http://schemas.microsoft.com/office/drawing/2014/main" id="{3931EC13-C49E-1FA6-BF2E-801413407085}"/>
              </a:ext>
            </a:extLst>
          </p:cNvPr>
          <p:cNvPicPr>
            <a:picLocks noChangeAspect="1"/>
          </p:cNvPicPr>
          <p:nvPr/>
        </p:nvPicPr>
        <p:blipFill>
          <a:blip r:embed="rId2"/>
          <a:stretch>
            <a:fillRect/>
          </a:stretch>
        </p:blipFill>
        <p:spPr>
          <a:xfrm>
            <a:off x="11155483" y="0"/>
            <a:ext cx="1036517" cy="1080939"/>
          </a:xfrm>
          <a:prstGeom prst="rect">
            <a:avLst/>
          </a:prstGeom>
        </p:spPr>
      </p:pic>
    </p:spTree>
    <p:extLst>
      <p:ext uri="{BB962C8B-B14F-4D97-AF65-F5344CB8AC3E}">
        <p14:creationId xmlns:p14="http://schemas.microsoft.com/office/powerpoint/2010/main" val="1414470202"/>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MBBI Presentation" id="{F2B9B1D7-1CC8-4334-98C6-DC8B1B30427D}" vid="{ADA53CFE-0FEC-4571-A3F7-DFA50C87767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096e8d03-e921-4a63-a108-b80c6a43166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CC305B8DFDBFB48AC7C843D1ACBB793" ma:contentTypeVersion="13" ma:contentTypeDescription="Create a new document." ma:contentTypeScope="" ma:versionID="46dc36263689a37a819f13d99f5ed0b0">
  <xsd:schema xmlns:xsd="http://www.w3.org/2001/XMLSchema" xmlns:xs="http://www.w3.org/2001/XMLSchema" xmlns:p="http://schemas.microsoft.com/office/2006/metadata/properties" xmlns:ns3="096e8d03-e921-4a63-a108-b80c6a43166b" xmlns:ns4="0fdd0c3d-d007-4829-9190-40870d55c72e" targetNamespace="http://schemas.microsoft.com/office/2006/metadata/properties" ma:root="true" ma:fieldsID="2de4175b882c00885267e691a31ac6cc" ns3:_="" ns4:_="">
    <xsd:import namespace="096e8d03-e921-4a63-a108-b80c6a43166b"/>
    <xsd:import namespace="0fdd0c3d-d007-4829-9190-40870d55c72e"/>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_activity" minOccurs="0"/>
                <xsd:element ref="ns4:SharedWithUsers" minOccurs="0"/>
                <xsd:element ref="ns4:SharedWithDetails" minOccurs="0"/>
                <xsd:element ref="ns4:SharingHintHash" minOccurs="0"/>
                <xsd:element ref="ns3:MediaServiceDateTaken" minOccurs="0"/>
                <xsd:element ref="ns3:MediaServiceAutoTags" minOccurs="0"/>
                <xsd:element ref="ns3:MediaServiceGenerationTime" minOccurs="0"/>
                <xsd:element ref="ns3:MediaServiceEventHashCode" minOccurs="0"/>
                <xsd:element ref="ns3:MediaLengthInSecond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6e8d03-e921-4a63-a108-b80c6a4316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_activity" ma:index="11" nillable="true" ma:displayName="_activity" ma:hidden="true" ma:internalName="_activity">
      <xsd:simpleType>
        <xsd:restriction base="dms:Note"/>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fdd0c3d-d007-4829-9190-40870d55c72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057D996-ABC4-4F84-9661-8ECC5EB7DB1E}">
  <ds:schemaRefs>
    <ds:schemaRef ds:uri="http://purl.org/dc/terms/"/>
    <ds:schemaRef ds:uri="http://schemas.openxmlformats.org/package/2006/metadata/core-properties"/>
    <ds:schemaRef ds:uri="http://purl.org/dc/dcmitype/"/>
    <ds:schemaRef ds:uri="http://schemas.microsoft.com/office/2006/documentManagement/types"/>
    <ds:schemaRef ds:uri="http://www.w3.org/XML/1998/namespace"/>
    <ds:schemaRef ds:uri="096e8d03-e921-4a63-a108-b80c6a43166b"/>
    <ds:schemaRef ds:uri="http://purl.org/dc/elements/1.1/"/>
    <ds:schemaRef ds:uri="http://schemas.microsoft.com/office/2006/metadata/properties"/>
    <ds:schemaRef ds:uri="http://schemas.microsoft.com/office/infopath/2007/PartnerControls"/>
    <ds:schemaRef ds:uri="0fdd0c3d-d007-4829-9190-40870d55c72e"/>
  </ds:schemaRefs>
</ds:datastoreItem>
</file>

<file path=customXml/itemProps2.xml><?xml version="1.0" encoding="utf-8"?>
<ds:datastoreItem xmlns:ds="http://schemas.openxmlformats.org/officeDocument/2006/customXml" ds:itemID="{481DA498-5E1F-4475-82FF-5C011193291C}">
  <ds:schemaRefs>
    <ds:schemaRef ds:uri="http://schemas.microsoft.com/sharepoint/v3/contenttype/forms"/>
  </ds:schemaRefs>
</ds:datastoreItem>
</file>

<file path=customXml/itemProps3.xml><?xml version="1.0" encoding="utf-8"?>
<ds:datastoreItem xmlns:ds="http://schemas.openxmlformats.org/officeDocument/2006/customXml" ds:itemID="{18B60552-1A17-4646-AF69-24954D3286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6e8d03-e921-4a63-a108-b80c6a43166b"/>
    <ds:schemaRef ds:uri="0fdd0c3d-d007-4829-9190-40870d55c72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Strategic Plan 2024-27 - Condensed</Template>
  <TotalTime>1</TotalTime>
  <Words>2111</Words>
  <Application>Microsoft Office PowerPoint</Application>
  <PresentationFormat>Widescreen</PresentationFormat>
  <Paragraphs>118</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Trebuchet MS</vt:lpstr>
      <vt:lpstr>Berlin</vt:lpstr>
      <vt:lpstr>Strategic Plan</vt:lpstr>
      <vt:lpstr>Introduction</vt:lpstr>
      <vt:lpstr>2032 Olympic and Paralympic Games</vt:lpstr>
      <vt:lpstr>Vision &amp; Mission </vt:lpstr>
      <vt:lpstr>Values:</vt:lpstr>
      <vt:lpstr>Strategic Priorities </vt:lpstr>
      <vt:lpstr>Strategic Priority 1 - Grow</vt:lpstr>
      <vt:lpstr>Strategic Priority 2 - Inspire</vt:lpstr>
      <vt:lpstr>Strategic Priority 3 - Develop</vt:lpstr>
      <vt:lpstr>Strategic Priority 4 - Lead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Strategic Plan</dc:title>
  <dc:creator>Danny P</dc:creator>
  <cp:lastModifiedBy>Danny P</cp:lastModifiedBy>
  <cp:revision>1</cp:revision>
  <dcterms:created xsi:type="dcterms:W3CDTF">2023-10-05T03:14:42Z</dcterms:created>
  <dcterms:modified xsi:type="dcterms:W3CDTF">2023-10-05T03:16:34Z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0x010100CCC305B8DFDBFB48AC7C843D1ACBB793</vt:lpwstr>
  </property>
</Properties>
</file>